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-204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84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65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9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49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4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2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27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31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88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706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06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C21F-ED84-40B3-B853-C9EB7FC28393}" type="datetimeFigureOut">
              <a:rPr lang="en-CA" smtClean="0"/>
              <a:t>2016-03-06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73E7-A2AB-401F-8D73-66B2646DB0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7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Light Amplification by Stimulated Emission of Radiation (LASER)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Reference: Fundamentals of Applied Electromagnetics,</a:t>
            </a:r>
          </a:p>
          <a:p>
            <a:r>
              <a:rPr lang="en-CA" dirty="0"/>
              <a:t>by </a:t>
            </a:r>
            <a:r>
              <a:rPr lang="en-CA" dirty="0" err="1"/>
              <a:t>Ulaby</a:t>
            </a:r>
            <a:r>
              <a:rPr lang="en-CA" dirty="0"/>
              <a:t>, </a:t>
            </a:r>
            <a:r>
              <a:rPr lang="en-CA" dirty="0" err="1"/>
              <a:t>Michielssen</a:t>
            </a:r>
            <a:r>
              <a:rPr lang="en-CA" dirty="0"/>
              <a:t> and </a:t>
            </a:r>
            <a:r>
              <a:rPr lang="en-CA" dirty="0" err="1"/>
              <a:t>Ravaioli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960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LASER versus other light sources (sun, light bulb)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LASER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Monochromatic: single wavelength</a:t>
            </a:r>
          </a:p>
          <a:p>
            <a:r>
              <a:rPr lang="en-CA" dirty="0"/>
              <a:t>Coherent: uniform </a:t>
            </a:r>
            <a:r>
              <a:rPr lang="en-CA" dirty="0" err="1"/>
              <a:t>wavefront</a:t>
            </a:r>
            <a:endParaRPr lang="en-CA" dirty="0"/>
          </a:p>
          <a:p>
            <a:r>
              <a:rPr lang="en-CA" dirty="0"/>
              <a:t>Narrow-beam</a:t>
            </a: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Others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Several wavelengths</a:t>
            </a:r>
          </a:p>
          <a:p>
            <a:r>
              <a:rPr lang="en-CA" dirty="0"/>
              <a:t>Incoherent: random phase</a:t>
            </a:r>
          </a:p>
          <a:p>
            <a:r>
              <a:rPr lang="en-CA" dirty="0"/>
              <a:t>Wide-beam</a:t>
            </a:r>
          </a:p>
        </p:txBody>
      </p:sp>
      <p:pic>
        <p:nvPicPr>
          <p:cNvPr id="1026" name="Picture 2" descr="Incoherent light waves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59" y="4645416"/>
            <a:ext cx="3810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herent light waves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528" y="4663840"/>
            <a:ext cx="3810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26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Atom model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7" r="3947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Nucleus (protons and neutrons) and electron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Orbit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quantized (discrete) energy state that electron occupies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Move from lower to higher (excited) energy state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caused by supply of energy: heat or intense 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Pumping: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exciting atoms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increasing the population of electrons in higher energy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897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Photon emission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Spontaneous: photon in an excited state moves to a lower state</a:t>
            </a:r>
          </a:p>
        </p:txBody>
      </p:sp>
      <p:pic>
        <p:nvPicPr>
          <p:cNvPr id="12" name="Picture Placeholder 11"/>
          <p:cNvPicPr preferRelativeResize="0"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119" y="3632994"/>
            <a:ext cx="2143125" cy="1428750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dirty="0"/>
              <a:t>Stimulated:   emitted photon interacts with an excited electron (of another atom), causing it to drop to a lower energy level</a:t>
            </a:r>
          </a:p>
          <a:p>
            <a:r>
              <a:rPr lang="en-CA" dirty="0"/>
              <a:t>Creates a new photon with identical phase, frequency, polarization, and direction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44" y="3318669"/>
            <a:ext cx="5143500" cy="2057400"/>
          </a:xfrm>
        </p:spPr>
      </p:pic>
    </p:spTree>
    <p:extLst>
      <p:ext uri="{BB962C8B-B14F-4D97-AF65-F5344CB8AC3E}">
        <p14:creationId xmlns:p14="http://schemas.microsoft.com/office/powerpoint/2010/main" val="173946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Operation principle</a:t>
            </a:r>
          </a:p>
        </p:txBody>
      </p:sp>
      <p:pic>
        <p:nvPicPr>
          <p:cNvPr id="5" name="Picture Placeholder 4"/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368" y="2312044"/>
            <a:ext cx="6480775" cy="22136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/>
              <a:t>Flash tube: light excites the atoms, spontaneous emission, generated photons cause stimulated emission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/>
              <a:t>Perfectly reflecting mirror at one end: photons (moving along the tube) bounce back, generating more stimulated emission (amplification)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/>
              <a:t>Partially reflecting mirror at the other end: photons bounce back, a fraction of them go through the mirror</a:t>
            </a:r>
          </a:p>
          <a:p>
            <a:pPr marL="342900" indent="-342900">
              <a:buFont typeface="+mj-lt"/>
              <a:buAutoNum type="arabicPeriod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84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Wavelength (color)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038" y="1638300"/>
            <a:ext cx="4762500" cy="357187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Given material has unique energy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Energy difference between high energy state and low energy state determines the wavelength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Bands: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/>
              <a:t>Ultraviolet: 400 nm (790 THz) to 10 nm (30 PHz)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/>
              <a:t>Visible: 700 nm (430 THz) to 400 nm (790 THz)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/>
              <a:t>Infrared: 1 mm (300 GHz) to 700 nm (430 THz)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/>
              <a:t>Microwave: 1 meter (300 MHz) to 1 mm(300 GHz)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493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Light Amplification by Stimulated Emission of Radiation (LASER)</vt:lpstr>
      <vt:lpstr>LASER versus other light sources (sun, light bulb)</vt:lpstr>
      <vt:lpstr>Atom model</vt:lpstr>
      <vt:lpstr>Photon emission</vt:lpstr>
      <vt:lpstr>Operation principle</vt:lpstr>
      <vt:lpstr>Wavelength (color)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 Barbeau</dc:creator>
  <cp:lastModifiedBy>Michel Barbeau</cp:lastModifiedBy>
  <cp:revision>20</cp:revision>
  <dcterms:created xsi:type="dcterms:W3CDTF">2016-03-06T22:37:45Z</dcterms:created>
  <dcterms:modified xsi:type="dcterms:W3CDTF">2016-03-07T00:06:31Z</dcterms:modified>
</cp:coreProperties>
</file>