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9" r:id="rId3"/>
    <p:sldId id="289" r:id="rId4"/>
    <p:sldId id="293" r:id="rId5"/>
    <p:sldId id="290" r:id="rId6"/>
    <p:sldId id="286" r:id="rId7"/>
    <p:sldId id="301" r:id="rId8"/>
    <p:sldId id="260" r:id="rId9"/>
    <p:sldId id="257" r:id="rId10"/>
    <p:sldId id="304" r:id="rId11"/>
    <p:sldId id="309" r:id="rId12"/>
    <p:sldId id="269" r:id="rId13"/>
    <p:sldId id="264" r:id="rId14"/>
    <p:sldId id="265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306" r:id="rId23"/>
    <p:sldId id="266" r:id="rId24"/>
    <p:sldId id="279" r:id="rId25"/>
    <p:sldId id="280" r:id="rId26"/>
    <p:sldId id="283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9" d="100"/>
          <a:sy n="69" d="100"/>
        </p:scale>
        <p:origin x="78" y="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316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9841C-0401-CA49-A0A9-CA06593B9CC8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C512F-F3BC-0A4F-8B62-684978C2F0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445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D8BA6-BAA4-364C-8444-C03D811C5479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B97DA-098D-0848-9C0F-4213682F4A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390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B97DA-098D-0848-9C0F-4213682F4A2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10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B97DA-098D-0848-9C0F-4213682F4A2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20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B97DA-098D-0848-9C0F-4213682F4A2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67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B97DA-098D-0848-9C0F-4213682F4A2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93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addpath("/Users/michelbarbeau/Documents/Presentations/2010/SDR")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B97DA-098D-0848-9C0F-4213682F4A2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73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B97DA-098D-0848-9C0F-4213682F4A2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56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B97DA-098D-0848-9C0F-4213682F4A2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0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B97DA-098D-0848-9C0F-4213682F4A2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4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CDE5-7FD9-0E4A-8564-830147C570A8}" type="datetime1">
              <a:rPr lang="fr-FR" smtClean="0"/>
              <a:pPr/>
              <a:t>01/03/2015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EB6-191C-864B-B30A-50A00C4CAE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33ED-C78B-F440-88C7-F962BA3DAB77}" type="datetime1">
              <a:rPr lang="fr-FR" smtClean="0"/>
              <a:pPr/>
              <a:t>01/03/2015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EB6-191C-864B-B30A-50A00C4CAE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6FCA-3574-1943-BA7F-AF1D39528D31}" type="datetime1">
              <a:rPr lang="fr-FR" smtClean="0"/>
              <a:pPr/>
              <a:t>01/03/2015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EB6-191C-864B-B30A-50A00C4CAE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09DC-32AB-1841-9894-DC22C468E07F}" type="datetime1">
              <a:rPr lang="fr-FR" smtClean="0"/>
              <a:pPr/>
              <a:t>01/03/2015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EB6-191C-864B-B30A-50A00C4CAE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193A-CB1D-A443-BA3B-548779B84067}" type="datetime1">
              <a:rPr lang="fr-FR" smtClean="0"/>
              <a:pPr/>
              <a:t>01/03/2015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EB6-191C-864B-B30A-50A00C4CAE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5D2B-610B-154F-A516-D3D281B9148F}" type="datetime1">
              <a:rPr lang="fr-FR" smtClean="0"/>
              <a:pPr/>
              <a:t>01/03/2015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EB6-191C-864B-B30A-50A00C4CAE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3B8B-18DD-FB4E-B5C0-68982F8E49B0}" type="datetime1">
              <a:rPr lang="fr-FR" smtClean="0"/>
              <a:pPr/>
              <a:t>01/03/2015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EB6-191C-864B-B30A-50A00C4CAE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EA1B-36BC-E94C-8C47-CF3C142FCE0B}" type="datetime1">
              <a:rPr lang="fr-FR" smtClean="0"/>
              <a:pPr/>
              <a:t>01/03/2015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EB6-191C-864B-B30A-50A00C4CAE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66EF8-E8A7-AB42-A886-EF239FF349A3}" type="datetime1">
              <a:rPr lang="fr-FR" smtClean="0"/>
              <a:pPr/>
              <a:t>01/03/2015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EB6-191C-864B-B30A-50A00C4CAE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88619-FDB9-5447-905B-20725B256F6B}" type="datetime1">
              <a:rPr lang="fr-FR" smtClean="0"/>
              <a:pPr/>
              <a:t>01/03/2015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EB6-191C-864B-B30A-50A00C4CAE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B055-99FE-6747-8DBA-FC85DC37C5B2}" type="datetime1">
              <a:rPr lang="fr-FR" smtClean="0"/>
              <a:pPr/>
              <a:t>01/03/2015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EB6-191C-864B-B30A-50A00C4CAE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7FC1A-C74A-D74E-9FF2-84B35D2D578C}" type="datetime1">
              <a:rPr lang="fr-FR" smtClean="0"/>
              <a:pPr/>
              <a:t>01/03/2015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90EB6-191C-864B-B30A-50A00C4CAE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pd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286" y="2130425"/>
            <a:ext cx="8180502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Overview of</a:t>
            </a:r>
            <a:br>
              <a:rPr lang="en-US" dirty="0" smtClean="0"/>
            </a:br>
            <a:r>
              <a:rPr lang="en-US" dirty="0" smtClean="0"/>
              <a:t>Software-Defined </a:t>
            </a:r>
            <a:r>
              <a:rPr lang="en-US" dirty="0" smtClean="0"/>
              <a:t>Radio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Michel Barbeau</a:t>
            </a:r>
          </a:p>
          <a:p>
            <a:r>
              <a:rPr lang="en-US" dirty="0" smtClean="0"/>
              <a:t>School of Computer Science</a:t>
            </a:r>
          </a:p>
          <a:p>
            <a:r>
              <a:rPr lang="en-US" dirty="0" smtClean="0"/>
              <a:t>Carleton University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EB6-191C-864B-B30A-50A00C4CAE8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Nyquist</a:t>
            </a:r>
            <a:r>
              <a:rPr lang="en-US" dirty="0" smtClean="0"/>
              <a:t> minimum sampling rate is equal to twice the highest frequency contained within a signal.</a:t>
            </a:r>
          </a:p>
          <a:p>
            <a:r>
              <a:rPr lang="en-US" dirty="0" smtClean="0"/>
              <a:t>Change the signal in the example such that the frequency is the maximum possible under </a:t>
            </a:r>
            <a:r>
              <a:rPr lang="en-US" dirty="0" err="1" smtClean="0"/>
              <a:t>Nyquist</a:t>
            </a:r>
            <a:r>
              <a:rPr lang="en-US" dirty="0" smtClean="0"/>
              <a:t> condition.</a:t>
            </a:r>
          </a:p>
          <a:p>
            <a:r>
              <a:rPr lang="en-US" dirty="0" smtClean="0"/>
              <a:t>Over sample to twice </a:t>
            </a:r>
            <a:r>
              <a:rPr lang="en-US" dirty="0" err="1" smtClean="0"/>
              <a:t>Nyquist</a:t>
            </a:r>
            <a:r>
              <a:rPr lang="en-US" dirty="0" smtClean="0"/>
              <a:t> criterion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EB6-191C-864B-B30A-50A00C4CAE8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In-phase(I) &amp; Quadrature (Q) Signals (</a:t>
            </a:r>
            <a:r>
              <a:rPr lang="en-US" sz="3200" dirty="0" err="1"/>
              <a:t>IandQ.m</a:t>
            </a:r>
            <a:r>
              <a:rPr lang="en-US" sz="3200" dirty="0"/>
              <a:t>)</a:t>
            </a:r>
            <a:endParaRPr lang="fr-CA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708" y="1954371"/>
            <a:ext cx="4672584" cy="38176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EB6-191C-864B-B30A-50A00C4CAE8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40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In-</a:t>
            </a:r>
            <a:r>
              <a:rPr lang="en-US" sz="3200" dirty="0" err="1" smtClean="0"/>
              <a:t>phase(I</a:t>
            </a:r>
            <a:r>
              <a:rPr lang="en-US" sz="3200" dirty="0" smtClean="0"/>
              <a:t>) &amp; </a:t>
            </a:r>
            <a:r>
              <a:rPr lang="en-US" sz="3200" dirty="0" err="1" smtClean="0"/>
              <a:t>Quadrature</a:t>
            </a:r>
            <a:r>
              <a:rPr lang="en-US" sz="3200" dirty="0" smtClean="0"/>
              <a:t> (Q) Signals (</a:t>
            </a:r>
            <a:r>
              <a:rPr lang="en-US" sz="3200" dirty="0" err="1" smtClean="0"/>
              <a:t>IandQ.m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23898" y="1417638"/>
            <a:ext cx="78432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% </a:t>
            </a:r>
            <a:r>
              <a:rPr lang="en-CA" sz="2400" dirty="0"/>
              <a:t>Create an array of 1000 time instants, in steps of 0.001 s.</a:t>
            </a:r>
          </a:p>
          <a:p>
            <a:r>
              <a:rPr lang="en-CA" sz="2400" dirty="0"/>
              <a:t>time=[0:999]*0.001;</a:t>
            </a:r>
          </a:p>
          <a:p>
            <a:r>
              <a:rPr lang="en-CA" sz="2400" dirty="0"/>
              <a:t>% Create the in-phase (I) signal at frequency f</a:t>
            </a:r>
          </a:p>
          <a:p>
            <a:r>
              <a:rPr lang="en-CA" sz="2400" dirty="0"/>
              <a:t>f=1; % Hz </a:t>
            </a:r>
          </a:p>
          <a:p>
            <a:r>
              <a:rPr lang="en-CA" sz="2400" dirty="0" err="1"/>
              <a:t>Isignal</a:t>
            </a:r>
            <a:r>
              <a:rPr lang="en-CA" sz="2400" dirty="0"/>
              <a:t>=cos(2*pi*f*time);</a:t>
            </a:r>
          </a:p>
          <a:p>
            <a:r>
              <a:rPr lang="en-CA" sz="2400" dirty="0"/>
              <a:t>% Create the quadrature (Q) signal</a:t>
            </a:r>
          </a:p>
          <a:p>
            <a:r>
              <a:rPr lang="en-CA" sz="2400" dirty="0" err="1"/>
              <a:t>Qsignal</a:t>
            </a:r>
            <a:r>
              <a:rPr lang="en-CA" sz="2400" dirty="0"/>
              <a:t>=sin(2*pi*f*time</a:t>
            </a:r>
            <a:r>
              <a:rPr lang="en-CA" sz="2400" dirty="0" smtClean="0"/>
              <a:t>);</a:t>
            </a:r>
            <a:endParaRPr lang="en-CA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EB6-191C-864B-B30A-50A00C4CAE8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Amplitude Modulation (AM)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EB6-191C-864B-B30A-50A00C4CAE8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33" y="1600200"/>
            <a:ext cx="538573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Amplitude Modulation (AM) (</a:t>
            </a:r>
            <a:r>
              <a:rPr lang="en-US" dirty="0" err="1" smtClean="0"/>
              <a:t>AM.m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670985"/>
            <a:ext cx="80768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% Create an array of 1000 time instants, in steps of 0.001 s.</a:t>
            </a:r>
          </a:p>
          <a:p>
            <a:r>
              <a:rPr lang="en-CA" sz="2400" dirty="0"/>
              <a:t>time=[0:999]*0.001;</a:t>
            </a:r>
          </a:p>
          <a:p>
            <a:r>
              <a:rPr lang="en-CA" sz="2400" dirty="0"/>
              <a:t>% Create a carrier signal at frequency f</a:t>
            </a:r>
          </a:p>
          <a:p>
            <a:r>
              <a:rPr lang="en-CA" sz="2400" dirty="0"/>
              <a:t>f=12; % Hz </a:t>
            </a:r>
          </a:p>
          <a:p>
            <a:r>
              <a:rPr lang="en-CA" sz="2400" dirty="0"/>
              <a:t>carrier=sin(2*pi*f*time);</a:t>
            </a:r>
          </a:p>
          <a:p>
            <a:r>
              <a:rPr lang="en-CA" sz="2400" dirty="0"/>
              <a:t>% Create a modulating signal at frequency g</a:t>
            </a:r>
          </a:p>
          <a:p>
            <a:r>
              <a:rPr lang="en-CA" sz="2400" dirty="0"/>
              <a:t>g=2; % Hz </a:t>
            </a:r>
          </a:p>
          <a:p>
            <a:r>
              <a:rPr lang="en-CA" sz="2400" dirty="0"/>
              <a:t>modulation=1+sin(2*pi*g*time);</a:t>
            </a:r>
          </a:p>
          <a:p>
            <a:r>
              <a:rPr lang="en-CA" sz="2400" dirty="0"/>
              <a:t>% Modulation depth</a:t>
            </a:r>
          </a:p>
          <a:p>
            <a:r>
              <a:rPr lang="en-CA" sz="2400" dirty="0"/>
              <a:t>m=1; % 100% modulation</a:t>
            </a:r>
          </a:p>
          <a:p>
            <a:r>
              <a:rPr lang="en-CA" sz="2400" dirty="0"/>
              <a:t>% Multiply the modulating signal by the carrier</a:t>
            </a:r>
          </a:p>
          <a:p>
            <a:r>
              <a:rPr lang="en-CA" sz="2400" dirty="0"/>
              <a:t>signal=m*modulation.*carrier;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EB6-191C-864B-B30A-50A00C4CAE8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 Using the I &amp; Q Signals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EB6-191C-864B-B30A-50A00C4CAE8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06" y="1600200"/>
            <a:ext cx="535758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 Using the I &amp; Q Signals (</a:t>
            </a:r>
            <a:r>
              <a:rPr lang="en-US" dirty="0" err="1" smtClean="0"/>
              <a:t>AMQ.m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EB6-191C-864B-B30A-50A00C4CAE8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3295" y="1581866"/>
            <a:ext cx="37587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% Create an array of 1000 time instants, in steps of 0.001 s.</a:t>
            </a:r>
          </a:p>
          <a:p>
            <a:r>
              <a:rPr lang="en-CA" dirty="0"/>
              <a:t>time=[0:999]*0.001;</a:t>
            </a:r>
          </a:p>
          <a:p>
            <a:r>
              <a:rPr lang="en-CA" dirty="0"/>
              <a:t>% Create a carrier </a:t>
            </a:r>
            <a:r>
              <a:rPr lang="en-CA" dirty="0" smtClean="0"/>
              <a:t>signal</a:t>
            </a:r>
            <a:endParaRPr lang="en-CA" dirty="0"/>
          </a:p>
          <a:p>
            <a:r>
              <a:rPr lang="en-CA" dirty="0"/>
              <a:t>f=12; % Hz </a:t>
            </a:r>
          </a:p>
          <a:p>
            <a:r>
              <a:rPr lang="en-CA" dirty="0"/>
              <a:t>% Create an in-phase carrier </a:t>
            </a:r>
          </a:p>
          <a:p>
            <a:r>
              <a:rPr lang="en-CA" dirty="0" err="1"/>
              <a:t>Icarrier</a:t>
            </a:r>
            <a:r>
              <a:rPr lang="en-CA" dirty="0"/>
              <a:t>=cos(2*pi*f*time);</a:t>
            </a:r>
          </a:p>
          <a:p>
            <a:r>
              <a:rPr lang="en-CA" dirty="0"/>
              <a:t>% Create a quadrature carrier </a:t>
            </a:r>
          </a:p>
          <a:p>
            <a:r>
              <a:rPr lang="en-CA" dirty="0" err="1"/>
              <a:t>Qcarrier</a:t>
            </a:r>
            <a:r>
              <a:rPr lang="en-CA" dirty="0"/>
              <a:t>  = sin(2*pi*f*time);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1999" y="1581866"/>
            <a:ext cx="41278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% Create </a:t>
            </a:r>
            <a:r>
              <a:rPr lang="en-US" dirty="0" smtClean="0"/>
              <a:t>modulating </a:t>
            </a:r>
            <a:r>
              <a:rPr lang="en-US" dirty="0"/>
              <a:t>signal </a:t>
            </a:r>
            <a:endParaRPr lang="en-US" dirty="0" smtClean="0"/>
          </a:p>
          <a:p>
            <a:r>
              <a:rPr lang="en-US" dirty="0" smtClean="0"/>
              <a:t>g=2</a:t>
            </a:r>
            <a:r>
              <a:rPr lang="en-US" dirty="0"/>
              <a:t>; % Hz </a:t>
            </a:r>
          </a:p>
          <a:p>
            <a:r>
              <a:rPr lang="en-US" dirty="0"/>
              <a:t>modulation=1+sin(2*pi*g*time);</a:t>
            </a:r>
          </a:p>
          <a:p>
            <a:r>
              <a:rPr lang="en-US" dirty="0"/>
              <a:t>% Modulation depth</a:t>
            </a:r>
          </a:p>
          <a:p>
            <a:r>
              <a:rPr lang="en-US" dirty="0"/>
              <a:t>m=1; % 100% modulation</a:t>
            </a:r>
          </a:p>
          <a:p>
            <a:r>
              <a:rPr lang="en-US" dirty="0"/>
              <a:t>% Multiply the modulation by the carrier</a:t>
            </a:r>
          </a:p>
          <a:p>
            <a:r>
              <a:rPr lang="en-US" dirty="0" err="1"/>
              <a:t>Isignal</a:t>
            </a:r>
            <a:r>
              <a:rPr lang="en-US" dirty="0"/>
              <a:t>=m*modulation.*</a:t>
            </a:r>
            <a:r>
              <a:rPr lang="en-US" dirty="0" err="1"/>
              <a:t>Icarrier</a:t>
            </a:r>
            <a:r>
              <a:rPr lang="en-US" dirty="0"/>
              <a:t>;</a:t>
            </a:r>
          </a:p>
          <a:p>
            <a:r>
              <a:rPr lang="en-US" dirty="0" err="1"/>
              <a:t>Qsignal</a:t>
            </a:r>
            <a:r>
              <a:rPr lang="en-US" dirty="0"/>
              <a:t>=m*modulation.*</a:t>
            </a:r>
            <a:r>
              <a:rPr lang="en-US" dirty="0" err="1"/>
              <a:t>Qcarrier</a:t>
            </a:r>
            <a:r>
              <a:rPr lang="en-US" dirty="0"/>
              <a:t>;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 Demodulation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467" y="1600200"/>
            <a:ext cx="5483066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EB6-191C-864B-B30A-50A00C4CAE8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 Demodulation (</a:t>
            </a:r>
            <a:r>
              <a:rPr lang="en-US" dirty="0" err="1" smtClean="0"/>
              <a:t>DAM.m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EB6-191C-864B-B30A-50A00C4CAE8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6718" y="1417638"/>
            <a:ext cx="7464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demodulation </a:t>
            </a:r>
            <a:r>
              <a:rPr lang="en-US" sz="2800" dirty="0"/>
              <a:t>= </a:t>
            </a:r>
            <a:r>
              <a:rPr lang="en-US" sz="2800" dirty="0" err="1"/>
              <a:t>sqrt</a:t>
            </a:r>
            <a:r>
              <a:rPr lang="en-US" sz="2800" dirty="0"/>
              <a:t>((</a:t>
            </a:r>
            <a:r>
              <a:rPr lang="en-US" sz="2800" dirty="0" err="1"/>
              <a:t>Isignal</a:t>
            </a:r>
            <a:r>
              <a:rPr lang="en-US" sz="2800" dirty="0"/>
              <a:t>).^2 + (</a:t>
            </a:r>
            <a:r>
              <a:rPr lang="en-US" sz="2800" dirty="0" err="1"/>
              <a:t>Qsignal</a:t>
            </a:r>
            <a:r>
              <a:rPr lang="en-US" sz="2800" dirty="0"/>
              <a:t>).^2);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Modulation (FM)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EB6-191C-864B-B30A-50A00C4CAE8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257" y="1600200"/>
            <a:ext cx="576548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SDR architecture</a:t>
            </a:r>
            <a:endParaRPr lang="en-US" dirty="0" smtClean="0"/>
          </a:p>
          <a:p>
            <a:r>
              <a:rPr lang="en-US" dirty="0" smtClean="0"/>
              <a:t>Signal processing</a:t>
            </a:r>
          </a:p>
          <a:p>
            <a:pPr lvl="1"/>
            <a:r>
              <a:rPr lang="en-US" dirty="0" smtClean="0"/>
              <a:t>Signal generation</a:t>
            </a:r>
          </a:p>
          <a:p>
            <a:pPr lvl="1"/>
            <a:r>
              <a:rPr lang="en-US" dirty="0" smtClean="0"/>
              <a:t>Frequency range sweep generator</a:t>
            </a:r>
          </a:p>
          <a:p>
            <a:pPr lvl="1"/>
            <a:r>
              <a:rPr lang="en-US" dirty="0" smtClean="0"/>
              <a:t>In-</a:t>
            </a:r>
            <a:r>
              <a:rPr lang="en-US" dirty="0" err="1" smtClean="0"/>
              <a:t>phase(I</a:t>
            </a:r>
            <a:r>
              <a:rPr lang="en-US" dirty="0" smtClean="0"/>
              <a:t>) &amp; </a:t>
            </a:r>
            <a:r>
              <a:rPr lang="en-US" dirty="0" err="1" smtClean="0"/>
              <a:t>quadrature</a:t>
            </a:r>
            <a:r>
              <a:rPr lang="en-US" dirty="0" smtClean="0"/>
              <a:t> (Q) signals</a:t>
            </a:r>
          </a:p>
          <a:p>
            <a:pPr lvl="1"/>
            <a:r>
              <a:rPr lang="en-US" dirty="0" smtClean="0"/>
              <a:t>Comb &amp; FIR filter</a:t>
            </a:r>
          </a:p>
          <a:p>
            <a:pPr lvl="1"/>
            <a:r>
              <a:rPr lang="en-US" dirty="0" smtClean="0"/>
              <a:t>Spectrum analysis/display</a:t>
            </a:r>
          </a:p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EB6-191C-864B-B30A-50A00C4CAE8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Frequency Modulation </a:t>
            </a:r>
            <a:r>
              <a:rPr lang="en-US" sz="3600" dirty="0" smtClean="0"/>
              <a:t>(</a:t>
            </a:r>
            <a:r>
              <a:rPr lang="en-US" sz="3600" dirty="0" err="1" smtClean="0"/>
              <a:t>FM_I_and_Q.m</a:t>
            </a:r>
            <a:r>
              <a:rPr lang="en-US" sz="36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EB6-191C-864B-B30A-50A00C4CAE8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417638"/>
            <a:ext cx="822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% Create an array of 1000 time instants, in steps of 0.001 s.</a:t>
            </a:r>
          </a:p>
          <a:p>
            <a:r>
              <a:rPr lang="en-US" dirty="0"/>
              <a:t>time=[0:999]*0.001;</a:t>
            </a:r>
          </a:p>
          <a:p>
            <a:r>
              <a:rPr lang="en-US" dirty="0"/>
              <a:t>% Create a carrier signal at frequency f</a:t>
            </a:r>
          </a:p>
          <a:p>
            <a:r>
              <a:rPr lang="en-US" dirty="0"/>
              <a:t>f=20; % Hz </a:t>
            </a:r>
          </a:p>
          <a:p>
            <a:r>
              <a:rPr lang="en-US" dirty="0"/>
              <a:t>% Create an in-phase carrier </a:t>
            </a:r>
          </a:p>
          <a:p>
            <a:r>
              <a:rPr lang="en-US" dirty="0" err="1"/>
              <a:t>Icarrier</a:t>
            </a:r>
            <a:r>
              <a:rPr lang="en-US" dirty="0"/>
              <a:t>=cos(2*pi*f*time);</a:t>
            </a:r>
          </a:p>
          <a:p>
            <a:r>
              <a:rPr lang="en-US" dirty="0"/>
              <a:t>% create a quadrature carrier</a:t>
            </a:r>
          </a:p>
          <a:p>
            <a:r>
              <a:rPr lang="en-US" dirty="0" err="1"/>
              <a:t>Qcarrier</a:t>
            </a:r>
            <a:r>
              <a:rPr lang="en-US" dirty="0"/>
              <a:t>=sin(2*pi*f*time);</a:t>
            </a:r>
          </a:p>
          <a:p>
            <a:r>
              <a:rPr lang="en-US" dirty="0"/>
              <a:t>% Modulation index</a:t>
            </a:r>
          </a:p>
          <a:p>
            <a:r>
              <a:rPr lang="en-US" dirty="0"/>
              <a:t>m=16*pi;</a:t>
            </a:r>
          </a:p>
          <a:p>
            <a:r>
              <a:rPr lang="en-US" dirty="0"/>
              <a:t>% create a modulating signal at frequency g</a:t>
            </a:r>
          </a:p>
          <a:p>
            <a:r>
              <a:rPr lang="en-US" dirty="0"/>
              <a:t>g=1; % Hz </a:t>
            </a:r>
          </a:p>
          <a:p>
            <a:r>
              <a:rPr lang="en-US" dirty="0" err="1"/>
              <a:t>modulatingsignal</a:t>
            </a:r>
            <a:r>
              <a:rPr lang="en-US" dirty="0"/>
              <a:t> = sin(2*pi*g*time);</a:t>
            </a:r>
          </a:p>
          <a:p>
            <a:r>
              <a:rPr lang="en-US" dirty="0"/>
              <a:t>% Frequency modulation</a:t>
            </a:r>
          </a:p>
          <a:p>
            <a:r>
              <a:rPr lang="en-US" dirty="0"/>
              <a:t>modulation=-m/(2*pi*g)*cos(2*pi*g*time);</a:t>
            </a:r>
          </a:p>
          <a:p>
            <a:r>
              <a:rPr lang="en-US" dirty="0"/>
              <a:t>% Create the modulated signal</a:t>
            </a:r>
          </a:p>
          <a:p>
            <a:r>
              <a:rPr lang="en-US" dirty="0" err="1"/>
              <a:t>Isignal</a:t>
            </a:r>
            <a:r>
              <a:rPr lang="en-US" dirty="0"/>
              <a:t>=cos(2*pi*f.*time + modulation);</a:t>
            </a:r>
          </a:p>
          <a:p>
            <a:r>
              <a:rPr lang="en-US" dirty="0" err="1"/>
              <a:t>Qsignal</a:t>
            </a:r>
            <a:r>
              <a:rPr lang="en-US" dirty="0"/>
              <a:t>=sin(2*pi*f.*time + modulation);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 Demodulation (</a:t>
            </a:r>
            <a:r>
              <a:rPr lang="en-US" dirty="0" err="1" smtClean="0"/>
              <a:t>DFM.m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EB6-191C-864B-B30A-50A00C4CAE8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26741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% Get the number of time instants</a:t>
            </a:r>
          </a:p>
          <a:p>
            <a:r>
              <a:rPr lang="en-CA" sz="2400" dirty="0" smtClean="0"/>
              <a:t>L=length(time);</a:t>
            </a:r>
            <a:endParaRPr lang="en-CA" sz="2400" dirty="0"/>
          </a:p>
          <a:p>
            <a:r>
              <a:rPr lang="en-CA" sz="2400" dirty="0"/>
              <a:t>% Compute the numerator</a:t>
            </a:r>
          </a:p>
          <a:p>
            <a:r>
              <a:rPr lang="en-CA" sz="2400" dirty="0"/>
              <a:t>numerator = </a:t>
            </a:r>
            <a:r>
              <a:rPr lang="en-CA" sz="2400" dirty="0" err="1"/>
              <a:t>Qsignal</a:t>
            </a:r>
            <a:r>
              <a:rPr lang="en-CA" sz="2400" dirty="0"/>
              <a:t>(2:L).*</a:t>
            </a:r>
            <a:r>
              <a:rPr lang="en-CA" sz="2400" dirty="0" err="1"/>
              <a:t>Isignal</a:t>
            </a:r>
            <a:r>
              <a:rPr lang="en-CA" sz="2400" dirty="0"/>
              <a:t>(1:L-1) - </a:t>
            </a:r>
            <a:r>
              <a:rPr lang="en-CA" sz="2400" dirty="0" err="1"/>
              <a:t>Isignal</a:t>
            </a:r>
            <a:r>
              <a:rPr lang="en-CA" sz="2400" dirty="0"/>
              <a:t>(2:L).*</a:t>
            </a:r>
            <a:r>
              <a:rPr lang="en-CA" sz="2400" dirty="0" err="1"/>
              <a:t>Qsignal</a:t>
            </a:r>
            <a:r>
              <a:rPr lang="en-CA" sz="2400" dirty="0"/>
              <a:t>(1:L-1);</a:t>
            </a:r>
          </a:p>
          <a:p>
            <a:r>
              <a:rPr lang="en-CA" sz="2400" dirty="0"/>
              <a:t>% Compute the denominator</a:t>
            </a:r>
          </a:p>
          <a:p>
            <a:r>
              <a:rPr lang="en-CA" sz="2400" dirty="0"/>
              <a:t>denominator = </a:t>
            </a:r>
            <a:r>
              <a:rPr lang="en-CA" sz="2400" dirty="0" err="1"/>
              <a:t>Isignal</a:t>
            </a:r>
            <a:r>
              <a:rPr lang="en-CA" sz="2400" dirty="0"/>
              <a:t>(2:L).*</a:t>
            </a:r>
            <a:r>
              <a:rPr lang="en-CA" sz="2400" dirty="0" err="1"/>
              <a:t>Isignal</a:t>
            </a:r>
            <a:r>
              <a:rPr lang="en-CA" sz="2400" dirty="0"/>
              <a:t>(1:L-1) + </a:t>
            </a:r>
            <a:r>
              <a:rPr lang="en-CA" sz="2400" dirty="0" err="1"/>
              <a:t>Qsignal</a:t>
            </a:r>
            <a:r>
              <a:rPr lang="en-CA" sz="2400" dirty="0"/>
              <a:t>(2:L).*</a:t>
            </a:r>
            <a:r>
              <a:rPr lang="en-CA" sz="2400" dirty="0" err="1"/>
              <a:t>Qsignal</a:t>
            </a:r>
            <a:r>
              <a:rPr lang="en-CA" sz="2400" dirty="0"/>
              <a:t>(1:L-1);</a:t>
            </a:r>
          </a:p>
          <a:p>
            <a:r>
              <a:rPr lang="en-CA" sz="2400" dirty="0"/>
              <a:t>% Take the ratio of the numerator and denominator</a:t>
            </a:r>
          </a:p>
          <a:p>
            <a:r>
              <a:rPr lang="en-CA" sz="2400" dirty="0"/>
              <a:t>demodulation = numerator ./ denominator;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Modulation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EB6-191C-864B-B30A-50A00C4CAE89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105064"/>
              </p:ext>
            </p:extLst>
          </p:nvPr>
        </p:nvGraphicFramePr>
        <p:xfrm>
          <a:off x="1805557" y="3101390"/>
          <a:ext cx="5219378" cy="603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7" name="Equation" r:id="rId3" imgW="1536700" imgH="177800" progId="Equation.3">
                  <p:embed/>
                </p:oleObj>
              </mc:Choice>
              <mc:Fallback>
                <p:oleObj name="Equation" r:id="rId3" imgW="15367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5557" y="3101390"/>
                        <a:ext cx="5219378" cy="6038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blocks</a:t>
            </a:r>
          </a:p>
          <a:p>
            <a:pPr lvl="1"/>
            <a:r>
              <a:rPr lang="en-US" dirty="0" smtClean="0"/>
              <a:t>Delay element: store and release after a delay </a:t>
            </a:r>
            <a:r>
              <a:rPr lang="en-US" i="1" dirty="0" err="1" smtClean="0"/>
              <a:t>d</a:t>
            </a:r>
            <a:endParaRPr lang="en-US" i="1" dirty="0" smtClean="0"/>
          </a:p>
          <a:p>
            <a:pPr lvl="1"/>
            <a:r>
              <a:rPr lang="en-US" dirty="0" smtClean="0"/>
              <a:t>Adder C = A + B</a:t>
            </a:r>
          </a:p>
          <a:p>
            <a:r>
              <a:rPr lang="en-US" dirty="0" smtClean="0"/>
              <a:t>Equation</a:t>
            </a:r>
          </a:p>
          <a:p>
            <a:pPr lvl="1"/>
            <a:r>
              <a:rPr lang="en-US" dirty="0" err="1" smtClean="0"/>
              <a:t>Out(t</a:t>
            </a:r>
            <a:r>
              <a:rPr lang="en-US" dirty="0" smtClean="0"/>
              <a:t>) = </a:t>
            </a:r>
            <a:r>
              <a:rPr lang="en-US" dirty="0" err="1" smtClean="0"/>
              <a:t>In(t</a:t>
            </a:r>
            <a:r>
              <a:rPr lang="en-US" dirty="0" smtClean="0"/>
              <a:t>) + </a:t>
            </a:r>
            <a:r>
              <a:rPr lang="en-US" dirty="0" err="1" smtClean="0"/>
              <a:t>In(d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EB6-191C-864B-B30A-50A00C4CAE8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 Filter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EB6-191C-864B-B30A-50A00C4CAE89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014" y="1600200"/>
            <a:ext cx="57399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 Filter (</a:t>
            </a:r>
            <a:r>
              <a:rPr lang="en-US" dirty="0" err="1" smtClean="0"/>
              <a:t>COMB.m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EB6-191C-864B-B30A-50A00C4CAE8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05785" y="1270419"/>
            <a:ext cx="74038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% Set the number of time instants</a:t>
            </a:r>
          </a:p>
          <a:p>
            <a:r>
              <a:rPr lang="en-CA" dirty="0"/>
              <a:t>L=4096;</a:t>
            </a:r>
          </a:p>
          <a:p>
            <a:r>
              <a:rPr lang="en-CA" dirty="0"/>
              <a:t>% Create an array of time instants</a:t>
            </a:r>
          </a:p>
          <a:p>
            <a:r>
              <a:rPr lang="en-CA" dirty="0"/>
              <a:t>time=[0:L-1]*1/L;</a:t>
            </a:r>
          </a:p>
          <a:p>
            <a:r>
              <a:rPr lang="en-CA" dirty="0"/>
              <a:t>% Lower and upper frequencies</a:t>
            </a:r>
          </a:p>
          <a:p>
            <a:r>
              <a:rPr lang="en-CA" dirty="0"/>
              <a:t>f=[ 8 64 ]; % Hz </a:t>
            </a:r>
          </a:p>
          <a:p>
            <a:r>
              <a:rPr lang="en-CA" dirty="0"/>
              <a:t>frequency=f(1)+((f(2)-f(1))/(time(L)-time(1))).*time;</a:t>
            </a:r>
          </a:p>
          <a:p>
            <a:r>
              <a:rPr lang="en-CA" dirty="0"/>
              <a:t>% Generate a sweep signal</a:t>
            </a:r>
          </a:p>
          <a:p>
            <a:r>
              <a:rPr lang="en-CA" dirty="0"/>
              <a:t>signal=sin(2*pi*frequency.*time);</a:t>
            </a:r>
          </a:p>
          <a:p>
            <a:r>
              <a:rPr lang="en-CA" dirty="0"/>
              <a:t>% Filter delay (in samples)</a:t>
            </a:r>
          </a:p>
          <a:p>
            <a:r>
              <a:rPr lang="en-CA" dirty="0"/>
              <a:t>d=256; % notches at multiple of 8 Hz</a:t>
            </a:r>
          </a:p>
          <a:p>
            <a:r>
              <a:rPr lang="en-CA" dirty="0"/>
              <a:t>out=signal(d+1:L)+signal(1:L-d);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Impulse Response (FIR) filter</a:t>
            </a:r>
            <a:r>
              <a:rPr lang="fr-CA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Equation</a:t>
            </a:r>
          </a:p>
          <a:p>
            <a:pPr lvl="1"/>
            <a:r>
              <a:rPr lang="en-US" dirty="0" err="1" smtClean="0"/>
              <a:t>Out(t</a:t>
            </a:r>
            <a:r>
              <a:rPr lang="en-US" dirty="0" smtClean="0"/>
              <a:t>) = a0*</a:t>
            </a:r>
            <a:r>
              <a:rPr lang="en-US" dirty="0" err="1" smtClean="0"/>
              <a:t>In(t</a:t>
            </a:r>
            <a:r>
              <a:rPr lang="en-US" dirty="0" smtClean="0"/>
              <a:t>) + a1*In(d1) + …+ an*In</a:t>
            </a:r>
            <a:r>
              <a:rPr lang="en-US" smtClean="0"/>
              <a:t>(dn)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EB6-191C-864B-B30A-50A00C4CAE8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Impulse Response (FIR) filter</a:t>
            </a:r>
            <a:r>
              <a:rPr lang="fr-CA" dirty="0" smtClean="0"/>
              <a:t> </a:t>
            </a:r>
            <a:endParaRPr lang="en-US" dirty="0"/>
          </a:p>
        </p:txBody>
      </p:sp>
      <p:pic>
        <p:nvPicPr>
          <p:cNvPr id="5" name="Content Placeholder 4" descr="FIR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-3180" r="-3180"/>
              <a:stretch>
                <a:fillRect/>
              </a:stretch>
            </p:blipFill>
          </mc:Choice>
          <mc:Fallback>
            <p:blipFill>
              <a:blip r:embed="rId3"/>
              <a:srcRect l="-3180" r="-3180"/>
              <a:stretch>
                <a:fillRect/>
              </a:stretch>
            </p:blipFill>
          </mc:Fallback>
        </mc:AlternateContent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EB6-191C-864B-B30A-50A00C4CAE8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Impulse Response (FIR) filter</a:t>
            </a:r>
            <a:r>
              <a:rPr lang="fr-CA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EB6-191C-864B-B30A-50A00C4CAE8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417638"/>
            <a:ext cx="8229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% Set the number of time instants</a:t>
            </a:r>
          </a:p>
          <a:p>
            <a:r>
              <a:rPr lang="en-CA" dirty="0"/>
              <a:t>L=4096;</a:t>
            </a:r>
          </a:p>
          <a:p>
            <a:r>
              <a:rPr lang="en-CA" dirty="0"/>
              <a:t>% Create an array of time instants</a:t>
            </a:r>
          </a:p>
          <a:p>
            <a:r>
              <a:rPr lang="en-CA" dirty="0"/>
              <a:t>time=[0:L-1]*1/L;</a:t>
            </a:r>
          </a:p>
          <a:p>
            <a:r>
              <a:rPr lang="en-CA" dirty="0"/>
              <a:t>% Lower and upper frequencies</a:t>
            </a:r>
          </a:p>
          <a:p>
            <a:r>
              <a:rPr lang="en-CA" dirty="0"/>
              <a:t>f=[ 8 64 ]; % Hz </a:t>
            </a:r>
          </a:p>
          <a:p>
            <a:r>
              <a:rPr lang="en-CA" dirty="0"/>
              <a:t>frequency=f(1)+((f(2)-f(1))/(time(L)-time(1))).*time;</a:t>
            </a:r>
          </a:p>
          <a:p>
            <a:r>
              <a:rPr lang="en-CA" dirty="0"/>
              <a:t>% Generate a sweep signal</a:t>
            </a:r>
          </a:p>
          <a:p>
            <a:r>
              <a:rPr lang="en-CA" dirty="0"/>
              <a:t>signal = sin(2*pi*frequency.*time);</a:t>
            </a:r>
          </a:p>
          <a:p>
            <a:r>
              <a:rPr lang="en-CA" dirty="0"/>
              <a:t>% Coefficients</a:t>
            </a:r>
          </a:p>
          <a:p>
            <a:r>
              <a:rPr lang="en-CA" dirty="0"/>
              <a:t>a0=0.5;</a:t>
            </a:r>
          </a:p>
          <a:p>
            <a:r>
              <a:rPr lang="en-CA" dirty="0"/>
              <a:t>a5=2.5;</a:t>
            </a:r>
          </a:p>
          <a:p>
            <a:r>
              <a:rPr lang="en-CA" dirty="0"/>
              <a:t>a35=5;</a:t>
            </a:r>
          </a:p>
          <a:p>
            <a:r>
              <a:rPr lang="en-CA" dirty="0"/>
              <a:t>% Filter delays (in samples)</a:t>
            </a:r>
          </a:p>
          <a:p>
            <a:r>
              <a:rPr lang="en-CA" dirty="0"/>
              <a:t>d5=5; </a:t>
            </a:r>
          </a:p>
          <a:p>
            <a:r>
              <a:rPr lang="en-CA" dirty="0"/>
              <a:t>d35=35;</a:t>
            </a:r>
          </a:p>
          <a:p>
            <a:r>
              <a:rPr lang="en-CA" dirty="0"/>
              <a:t>out=a0*signal(d35+1:L) + a5*signal(d35-d5+1:L-d5) + a35*signal(1:L-d35);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SDR Architecture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EB6-191C-864B-B30A-50A00C4CAE8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SDR FM Broadcast Receiver</a:t>
            </a:r>
            <a:endParaRPr lang="en-US" dirty="0"/>
          </a:p>
        </p:txBody>
      </p:sp>
      <p:pic>
        <p:nvPicPr>
          <p:cNvPr id="5" name="Content Placeholder 4" descr="FMBroadcastReceiver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t="-25584" b="-25584"/>
              <a:stretch>
                <a:fillRect/>
              </a:stretch>
            </p:blipFill>
          </mc:Choice>
          <mc:Fallback>
            <p:blipFill>
              <a:blip r:embed="rId3"/>
              <a:srcRect t="-25584" b="-25584"/>
              <a:stretch>
                <a:fillRect/>
              </a:stretch>
            </p:blipFill>
          </mc:Fallback>
        </mc:AlternateContent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EB6-191C-864B-B30A-50A00C4CAE8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Universal Software Radio Peripheral (USRP)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EB6-191C-864B-B30A-50A00C4CAE8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Content Placeholder 6" descr="usrp2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6725" b="-1672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need to </a:t>
            </a:r>
            <a:r>
              <a:rPr lang="en-US" dirty="0" smtClean="0"/>
              <a:t>understand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Wireless communications systems</a:t>
            </a:r>
          </a:p>
          <a:p>
            <a:r>
              <a:rPr lang="en-US" dirty="0" smtClean="0"/>
              <a:t>Hardware architecture</a:t>
            </a:r>
          </a:p>
          <a:p>
            <a:r>
              <a:rPr lang="en-US" u="sng" dirty="0" smtClean="0"/>
              <a:t>Signal processing</a:t>
            </a:r>
          </a:p>
          <a:p>
            <a:r>
              <a:rPr lang="en-US" u="sng" dirty="0" smtClean="0"/>
              <a:t>Object-oriented programming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EB6-191C-864B-B30A-50A00C4CAE8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Signal Processing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EB6-191C-864B-B30A-50A00C4CAE8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Signal Generation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248" y="1600200"/>
            <a:ext cx="5577504" cy="4525963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EB6-191C-864B-B30A-50A00C4CAE8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Generation (</a:t>
            </a:r>
            <a:r>
              <a:rPr lang="en-US" dirty="0" err="1" smtClean="0"/>
              <a:t>sine.m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1" y="1417638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% Create an array of 1000 time instants, in steps of 0.001 s.</a:t>
            </a:r>
          </a:p>
          <a:p>
            <a:r>
              <a:rPr lang="en-CA" sz="2400" dirty="0"/>
              <a:t>time=[0:999]*0.001;</a:t>
            </a:r>
          </a:p>
          <a:p>
            <a:r>
              <a:rPr lang="en-CA" sz="2400" dirty="0"/>
              <a:t>% Create a wave at frequency f</a:t>
            </a:r>
          </a:p>
          <a:p>
            <a:r>
              <a:rPr lang="en-CA" sz="2400" dirty="0"/>
              <a:t>f=2; % Hz </a:t>
            </a:r>
          </a:p>
          <a:p>
            <a:r>
              <a:rPr lang="en-CA" sz="2400" dirty="0"/>
              <a:t>signal=sin(2*pi*f*time</a:t>
            </a:r>
            <a:r>
              <a:rPr lang="en-CA" sz="2400" dirty="0" smtClean="0"/>
              <a:t>);</a:t>
            </a:r>
            <a:endParaRPr lang="en-CA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0EB6-191C-864B-B30A-50A00C4CAE8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6148</TotalTime>
  <Words>853</Words>
  <Application>Microsoft Office PowerPoint</Application>
  <PresentationFormat>On-screen Show (4:3)</PresentationFormat>
  <Paragraphs>186</Paragraphs>
  <Slides>28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Office Theme</vt:lpstr>
      <vt:lpstr>Equation</vt:lpstr>
      <vt:lpstr>Overview of Software-Defined Radio</vt:lpstr>
      <vt:lpstr>Content </vt:lpstr>
      <vt:lpstr>SDR Architecture</vt:lpstr>
      <vt:lpstr>SDR FM Broadcast Receiver</vt:lpstr>
      <vt:lpstr>Universal Software Radio Peripheral (USRP)</vt:lpstr>
      <vt:lpstr>What you need to understand</vt:lpstr>
      <vt:lpstr>Signal Processing</vt:lpstr>
      <vt:lpstr>Signal Generation</vt:lpstr>
      <vt:lpstr>Signal Generation (sine.m)</vt:lpstr>
      <vt:lpstr>Exercise</vt:lpstr>
      <vt:lpstr>In-phase(I) &amp; Quadrature (Q) Signals (IandQ.m)</vt:lpstr>
      <vt:lpstr>In-phase(I) &amp; Quadrature (Q) Signals (IandQ.m)</vt:lpstr>
      <vt:lpstr>Amplitude Modulation (AM)</vt:lpstr>
      <vt:lpstr>Amplitude Modulation (AM) (AM.m)</vt:lpstr>
      <vt:lpstr>AM Using the I &amp; Q Signals</vt:lpstr>
      <vt:lpstr>AM Using the I &amp; Q Signals (AMQ.m)</vt:lpstr>
      <vt:lpstr>AM Demodulation</vt:lpstr>
      <vt:lpstr>AM Demodulation (DAM.m)</vt:lpstr>
      <vt:lpstr>Frequency Modulation (FM)</vt:lpstr>
      <vt:lpstr>Frequency Modulation (FM_I_and_Q.m)</vt:lpstr>
      <vt:lpstr>FM Demodulation (DFM.m)</vt:lpstr>
      <vt:lpstr>Phase Modulation</vt:lpstr>
      <vt:lpstr>Comb Filter</vt:lpstr>
      <vt:lpstr>Comb Filter</vt:lpstr>
      <vt:lpstr>Comb Filter (COMB.m)</vt:lpstr>
      <vt:lpstr>Finite Impulse Response (FIR) filter </vt:lpstr>
      <vt:lpstr>Finite Impulse Response (FIR) filter </vt:lpstr>
      <vt:lpstr>Finite Impulse Response (FIR) filter </vt:lpstr>
    </vt:vector>
  </TitlesOfParts>
  <Company>Carleton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Wannabe Eavesdropper’s Perspective to Software Defined Radio</dc:title>
  <dc:creator>Michel Barbeau</dc:creator>
  <cp:lastModifiedBy>Michel Barbeau</cp:lastModifiedBy>
  <cp:revision>157</cp:revision>
  <cp:lastPrinted>2010-06-21T02:18:11Z</cp:lastPrinted>
  <dcterms:created xsi:type="dcterms:W3CDTF">2010-10-09T20:45:11Z</dcterms:created>
  <dcterms:modified xsi:type="dcterms:W3CDTF">2015-03-02T04:49:17Z</dcterms:modified>
</cp:coreProperties>
</file>