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1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fr-CA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fr-CA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fr-CA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87D877B8-8462-4E4F-BBEB-467D76C8B6D0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69393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87A354-43C4-46DB-A777-C8E1CD8D0D77}" type="slidenum">
              <a:rPr lang="fr-CA" altLang="fr-FR"/>
              <a:pPr/>
              <a:t>1</a:t>
            </a:fld>
            <a:endParaRPr lang="fr-CA" altLang="fr-FR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9776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4B3B8A-D760-45D5-AF94-8F6C32A766A5}" type="slidenum">
              <a:rPr lang="fr-CA" altLang="fr-FR"/>
              <a:pPr/>
              <a:t>11</a:t>
            </a:fld>
            <a:endParaRPr lang="fr-CA" altLang="fr-FR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773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14C3BB-D289-48A4-B141-796A772B7DDD}" type="slidenum">
              <a:rPr lang="fr-CA" altLang="fr-FR"/>
              <a:pPr/>
              <a:t>12</a:t>
            </a:fld>
            <a:endParaRPr lang="fr-CA" altLang="fr-FR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4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83F266-5E52-4367-A9AE-57536FA24F9C}" type="slidenum">
              <a:rPr lang="fr-CA" altLang="fr-FR"/>
              <a:pPr/>
              <a:t>13</a:t>
            </a:fld>
            <a:endParaRPr lang="fr-CA" altLang="fr-FR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7981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1DAC89-0DC0-4426-9091-A1A102DC977C}" type="slidenum">
              <a:rPr lang="fr-CA" altLang="fr-FR"/>
              <a:pPr/>
              <a:t>14</a:t>
            </a:fld>
            <a:endParaRPr lang="fr-CA" altLang="fr-FR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187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0381D1-701B-4D2F-BEF9-C23C0C797295}" type="slidenum">
              <a:rPr lang="fr-CA" altLang="fr-FR"/>
              <a:pPr/>
              <a:t>15</a:t>
            </a:fld>
            <a:endParaRPr lang="fr-CA" altLang="fr-FR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4349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8BE5C4-4253-499B-A8F6-797CA1727C55}" type="slidenum">
              <a:rPr lang="fr-CA" altLang="fr-FR"/>
              <a:pPr/>
              <a:t>16</a:t>
            </a:fld>
            <a:endParaRPr lang="fr-CA" altLang="fr-FR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342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137C02-E413-464E-98EE-9177D2579289}" type="slidenum">
              <a:rPr lang="fr-CA" altLang="fr-FR"/>
              <a:pPr/>
              <a:t>17</a:t>
            </a:fld>
            <a:endParaRPr lang="fr-CA" altLang="fr-FR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9633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6FB8EB-C3DE-4C57-84FD-C56A77DAFB4B}" type="slidenum">
              <a:rPr lang="fr-CA" altLang="fr-FR"/>
              <a:pPr/>
              <a:t>18</a:t>
            </a:fld>
            <a:endParaRPr lang="fr-CA" altLang="fr-FR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1592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A819B8-2AD8-4C7F-AD20-3545A497495D}" type="slidenum">
              <a:rPr lang="fr-CA" altLang="fr-FR"/>
              <a:pPr/>
              <a:t>19</a:t>
            </a:fld>
            <a:endParaRPr lang="fr-CA" altLang="fr-FR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010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81B4B-2720-4B4B-B00F-B54E3C159C07}" type="slidenum">
              <a:rPr lang="fr-CA" altLang="fr-FR"/>
              <a:pPr/>
              <a:t>20</a:t>
            </a:fld>
            <a:endParaRPr lang="fr-CA" altLang="fr-FR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681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4E6AAA-9145-4541-9E08-708D72EA2932}" type="slidenum">
              <a:rPr lang="fr-CA" altLang="fr-FR"/>
              <a:pPr/>
              <a:t>2</a:t>
            </a:fld>
            <a:endParaRPr lang="fr-CA" altLang="fr-FR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9457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9DB1EA-B012-4824-A70D-7F834062988E}" type="slidenum">
              <a:rPr lang="fr-CA" altLang="fr-FR"/>
              <a:pPr/>
              <a:t>21</a:t>
            </a:fld>
            <a:endParaRPr lang="fr-CA" altLang="fr-FR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9442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A8FDF-AAAF-4710-B3CD-7BA27FCF0D2C}" type="slidenum">
              <a:rPr lang="fr-CA" altLang="fr-FR"/>
              <a:pPr/>
              <a:t>22</a:t>
            </a:fld>
            <a:endParaRPr lang="fr-CA" altLang="fr-FR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8650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8F716-6412-478F-AD89-0C29B41981ED}" type="slidenum">
              <a:rPr lang="fr-CA" altLang="fr-FR"/>
              <a:pPr/>
              <a:t>23</a:t>
            </a:fld>
            <a:endParaRPr lang="fr-CA" altLang="fr-FR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7903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6C057-57BB-4403-A2E7-9AFB54B21E61}" type="slidenum">
              <a:rPr lang="fr-CA" altLang="fr-FR"/>
              <a:pPr/>
              <a:t>24</a:t>
            </a:fld>
            <a:endParaRPr lang="fr-CA" altLang="fr-FR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6307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E3EAB-F6DB-452D-A2FC-681BC1B9A6A5}" type="slidenum">
              <a:rPr lang="fr-CA" altLang="fr-FR"/>
              <a:pPr/>
              <a:t>25</a:t>
            </a:fld>
            <a:endParaRPr lang="fr-CA" altLang="fr-FR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7909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16ACE7-AA65-4B67-8A73-74E5E9476BDA}" type="slidenum">
              <a:rPr lang="fr-CA" altLang="fr-FR"/>
              <a:pPr/>
              <a:t>26</a:t>
            </a:fld>
            <a:endParaRPr lang="fr-CA" altLang="fr-FR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385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373C1-5B66-4ADA-9B10-8DD658E9D816}" type="slidenum">
              <a:rPr lang="fr-CA" altLang="fr-FR"/>
              <a:pPr/>
              <a:t>3</a:t>
            </a:fld>
            <a:endParaRPr lang="fr-CA" altLang="fr-FR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805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D709A4-B085-4D94-AB66-0D8AB80D5B4D}" type="slidenum">
              <a:rPr lang="fr-CA" altLang="fr-FR"/>
              <a:pPr/>
              <a:t>4</a:t>
            </a:fld>
            <a:endParaRPr lang="fr-CA" altLang="fr-FR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187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0CB282-A177-4177-A1A3-A2753EED8311}" type="slidenum">
              <a:rPr lang="fr-CA" altLang="fr-FR"/>
              <a:pPr/>
              <a:t>5</a:t>
            </a:fld>
            <a:endParaRPr lang="fr-CA" altLang="fr-FR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234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86DFD5-65E4-4992-A675-725BDA0588A0}" type="slidenum">
              <a:rPr lang="fr-CA" altLang="fr-FR"/>
              <a:pPr/>
              <a:t>6</a:t>
            </a:fld>
            <a:endParaRPr lang="fr-CA" altLang="fr-FR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46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767A99-F6A6-4DDD-A48D-D11D37730CAA}" type="slidenum">
              <a:rPr lang="fr-CA" altLang="fr-FR"/>
              <a:pPr/>
              <a:t>7</a:t>
            </a:fld>
            <a:endParaRPr lang="fr-CA" altLang="fr-FR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02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BAC016-1501-4270-A073-EC7F569DEBB6}" type="slidenum">
              <a:rPr lang="fr-CA" altLang="fr-FR"/>
              <a:pPr/>
              <a:t>9</a:t>
            </a:fld>
            <a:endParaRPr lang="fr-CA" altLang="fr-FR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167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912437-3492-4559-8414-F06A1C4A6ABC}" type="slidenum">
              <a:rPr lang="fr-CA" altLang="fr-FR"/>
              <a:pPr/>
              <a:t>10</a:t>
            </a:fld>
            <a:endParaRPr lang="fr-CA" altLang="fr-FR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361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7E5322-3E55-4C65-B427-662E3B1A1044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0375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394EDB-7FDD-4AAF-A610-7D7D86FB9D93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3765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1F42C-4439-4555-802B-7A95FEEFE362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6724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8075F3D5-431C-44AA-8438-1E114FFB6228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5335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A665EB-65C9-4293-898A-9B1BB64DFAD1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5190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CDB019-51D5-424E-82CB-03554E55C485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0231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DC690-8109-4EE1-AE6C-39E522F8D543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218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A12166-0891-4B01-B185-2E7738D11721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787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EA422A-07CF-4D10-9950-1741B927338B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3538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579ABE-F409-462E-A33D-A0EE80BC039B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5965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46326B-A50E-4078-8299-841E80AF52AC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130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19F393-4F02-490E-903B-EE987FACE713}" type="slidenum">
              <a:rPr lang="fr-CA" altLang="fr-FR"/>
              <a:pPr/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781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fr-CA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fr-CA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81C6AF7-3911-46B5-B7BD-4EC46201950C}" type="slidenum">
              <a:rPr lang="fr-CA" altLang="fr-FR"/>
              <a:pPr/>
              <a:t>‹#›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7628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CA" altLang="fr-FR" sz="5400" b="1" dirty="0"/>
              <a:t>Chapter </a:t>
            </a:r>
            <a:r>
              <a:rPr lang="en-CA" altLang="fr-FR" sz="5400" b="1" dirty="0" smtClean="0"/>
              <a:t>15</a:t>
            </a:r>
            <a:endParaRPr lang="en-CA" altLang="fr-FR" sz="5400" b="1" dirty="0"/>
          </a:p>
          <a:p>
            <a:pPr algn="ctr"/>
            <a:r>
              <a:rPr lang="en-CA" altLang="fr-FR" sz="5400" b="1" dirty="0"/>
              <a:t>Cognitive Radio Networks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0"/>
            <a:ext cx="77041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Cognitive Radio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More efficient use of radio spectrum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Support of the expected growth of wireless trafic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SDR+AI : smart radios that can use radio spectrum smartly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Examples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b="1"/>
              <a:t>Opportunistic spectrum usage</a:t>
            </a:r>
            <a:r>
              <a:rPr lang="fr-CA" altLang="fr-FR"/>
              <a:t> of television white space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b="1"/>
              <a:t>Interference temperature</a:t>
            </a:r>
            <a:r>
              <a:rPr lang="fr-CA" altLang="fr-FR"/>
              <a:t> for interference control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altLang="fr-FR" b="1"/>
              <a:t>Opportunistic Spectrum Usage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768475"/>
            <a:ext cx="72167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altLang="fr-FR" b="1"/>
              <a:t>Opportunistic Spectrum Usage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768475"/>
            <a:ext cx="7189788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altLang="fr-FR" b="1"/>
              <a:t>Opportunistic Spectrum Usage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768475"/>
            <a:ext cx="7907338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 err="1" smtClean="0"/>
              <a:t>WhiteFi</a:t>
            </a:r>
            <a:r>
              <a:rPr lang="fr-CA" altLang="fr-FR" dirty="0" smtClean="0"/>
              <a:t> (802.11af)</a:t>
            </a:r>
            <a:endParaRPr lang="fr-CA" altLang="fr-FR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Uses spectrum previously occupied by analog TV channels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Rates 1.5 to 3.1 Mbps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Municipal functions : surveillance cameras, transmitting water quality data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768475"/>
            <a:ext cx="25495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699000"/>
            <a:ext cx="442595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84775" y="4211638"/>
            <a:ext cx="448468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CA" altLang="fr-FR" sz="1200"/>
              <a:t>VHF frequencies from 174 to 216 MHz (TV channels 7-13), </a:t>
            </a:r>
          </a:p>
          <a:p>
            <a:r>
              <a:rPr lang="fr-CA" altLang="fr-FR" sz="1200"/>
              <a:t>UHF frequencies from 470–698 MHz (TV channels 14-52), and </a:t>
            </a:r>
          </a:p>
          <a:p>
            <a:r>
              <a:rPr lang="fr-CA" altLang="fr-FR" sz="1200"/>
              <a:t>unlicensed frequencies from 902 to 928 MHz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 smtClean="0"/>
              <a:t>Super Wi-Fi (802.22)</a:t>
            </a:r>
            <a:endParaRPr lang="fr-CA" altLang="fr-FR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 smtClean="0"/>
              <a:t>Wireless </a:t>
            </a:r>
            <a:r>
              <a:rPr lang="fr-CA" altLang="fr-FR" dirty="0" err="1"/>
              <a:t>Regional</a:t>
            </a:r>
            <a:r>
              <a:rPr lang="fr-CA" altLang="fr-FR" dirty="0"/>
              <a:t> Area </a:t>
            </a:r>
            <a:r>
              <a:rPr lang="fr-CA" altLang="fr-FR" dirty="0" smtClean="0"/>
              <a:t>Net</a:t>
            </a:r>
            <a:endParaRPr lang="fr-CA" altLang="fr-FR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/>
              <a:t>Use cognitive radio and TV white </a:t>
            </a:r>
            <a:r>
              <a:rPr lang="fr-CA" altLang="fr-FR" dirty="0" err="1"/>
              <a:t>space</a:t>
            </a:r>
            <a:r>
              <a:rPr lang="fr-CA" altLang="fr-FR" dirty="0"/>
              <a:t> (54-862 MHz) to </a:t>
            </a:r>
            <a:r>
              <a:rPr lang="fr-CA" altLang="fr-FR" dirty="0" err="1"/>
              <a:t>provide</a:t>
            </a:r>
            <a:r>
              <a:rPr lang="fr-CA" altLang="fr-FR" dirty="0"/>
              <a:t> </a:t>
            </a:r>
            <a:r>
              <a:rPr lang="fr-CA" altLang="fr-FR" dirty="0" err="1"/>
              <a:t>broadband</a:t>
            </a:r>
            <a:r>
              <a:rPr lang="fr-CA" altLang="fr-FR" dirty="0"/>
              <a:t> to </a:t>
            </a:r>
            <a:r>
              <a:rPr lang="fr-CA" altLang="fr-FR" dirty="0" err="1"/>
              <a:t>low</a:t>
            </a:r>
            <a:r>
              <a:rPr lang="fr-CA" altLang="fr-FR" dirty="0"/>
              <a:t>-population-</a:t>
            </a:r>
            <a:r>
              <a:rPr lang="fr-CA" altLang="fr-FR" dirty="0" err="1"/>
              <a:t>density</a:t>
            </a:r>
            <a:r>
              <a:rPr lang="fr-CA" altLang="fr-FR" dirty="0"/>
              <a:t> areas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/>
              <a:t>Range 30 km, PSK, QAM, OFDM, 1.5 Mbps (</a:t>
            </a:r>
            <a:r>
              <a:rPr lang="fr-CA" altLang="fr-FR" dirty="0" err="1"/>
              <a:t>downstream</a:t>
            </a:r>
            <a:r>
              <a:rPr lang="fr-CA" altLang="fr-FR" dirty="0"/>
              <a:t>), 384 Kbps (</a:t>
            </a:r>
            <a:r>
              <a:rPr lang="fr-CA" altLang="fr-FR" dirty="0" err="1"/>
              <a:t>upstream</a:t>
            </a:r>
            <a:r>
              <a:rPr lang="fr-CA" altLang="fr-FR" dirty="0"/>
              <a:t>), BW 6, 7 or 8 MHz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Where is the white space?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2932"/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sz="2600"/>
              <a:t>The database approach!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sz="2600"/>
              <a:t>Secondary users query a DB (via Internet) to find available channels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sz="2600"/>
              <a:t>Secondary users provide their geographic location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sz="2600"/>
              <a:t>Projects : IETF Protocol to Access White Space DB (PAWS); Microsoft, Google White Space DB</a:t>
            </a:r>
          </a:p>
          <a:p>
            <a:pPr marL="431800" indent="-32385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sz="2600"/>
              <a:t>The spectrum sensing approach!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sz="2600"/>
              <a:t>Observe the spectrum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sz="2600"/>
              <a:t>Identify non occupied channels</a:t>
            </a:r>
          </a:p>
          <a:p>
            <a:pPr marL="431800" indent="-32385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CA" altLang="fr-FR" sz="260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How to control interference?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Current approach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power limit on individual transmitters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Others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Interference temperature approach: a maximum on the cumulative energy from the transmitters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...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fr-FR"/>
              <a:t>What is a cognitive radio?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102225"/>
          </a:xfrm>
          <a:ln/>
        </p:spPr>
        <p:txBody>
          <a:bodyPr/>
          <a:lstStyle/>
          <a:p>
            <a:pPr marL="107950" indent="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/>
              <a:t>Software </a:t>
            </a:r>
            <a:r>
              <a:rPr lang="en-CA" altLang="fr-FR" dirty="0"/>
              <a:t>Defined</a:t>
            </a:r>
            <a:r>
              <a:rPr lang="fr-CA" altLang="fr-FR" dirty="0"/>
              <a:t> Radio (SDR)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fr-FR" dirty="0"/>
              <a:t>Hardware : antenna, </a:t>
            </a:r>
            <a:r>
              <a:rPr lang="en-US" altLang="fr-FR" dirty="0" err="1"/>
              <a:t>preselector</a:t>
            </a:r>
            <a:r>
              <a:rPr lang="en-US" altLang="fr-FR" dirty="0"/>
              <a:t>, power amplifier, ADC, DAC, computer 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/>
              <a:t>Software : </a:t>
            </a:r>
            <a:r>
              <a:rPr lang="en-CA" altLang="fr-FR" dirty="0"/>
              <a:t>filters</a:t>
            </a:r>
            <a:r>
              <a:rPr lang="fr-CA" altLang="fr-FR" dirty="0"/>
              <a:t>, (de)</a:t>
            </a:r>
            <a:r>
              <a:rPr lang="en-CA" altLang="fr-FR" dirty="0"/>
              <a:t>modulators,</a:t>
            </a:r>
            <a:r>
              <a:rPr lang="fr-CA" altLang="fr-FR" dirty="0"/>
              <a:t> user </a:t>
            </a:r>
            <a:r>
              <a:rPr lang="fr-CA" altLang="fr-FR" dirty="0" smtClean="0"/>
              <a:t>interface</a:t>
            </a:r>
          </a:p>
          <a:p>
            <a:pPr marL="139700" indent="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altLang="fr-FR" dirty="0" smtClean="0"/>
              <a:t>Artificial</a:t>
            </a:r>
            <a:r>
              <a:rPr lang="fr-CA" altLang="fr-FR" dirty="0" smtClean="0"/>
              <a:t> </a:t>
            </a:r>
            <a:r>
              <a:rPr lang="fr-CA" altLang="fr-FR" dirty="0"/>
              <a:t>Intelligence (AI)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fr-FR" dirty="0"/>
              <a:t>Mimicking human thinking with machines</a:t>
            </a:r>
          </a:p>
          <a:p>
            <a:pPr marL="107950" indent="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 dirty="0"/>
              <a:t>SDR + AI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fr-FR" dirty="0"/>
              <a:t>Radio senses channel conditions, understands  operator's preferences, use past experience, determine operation parameters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223963"/>
            <a:ext cx="32956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87450" y="2160588"/>
            <a:ext cx="44640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262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CA" altLang="fr-FR" sz="5400"/>
              <a:t>Interference</a:t>
            </a:r>
          </a:p>
          <a:p>
            <a:r>
              <a:rPr lang="fr-CA" altLang="fr-FR" sz="5400"/>
              <a:t>Temperature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Interference Temperature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059113"/>
            <a:ext cx="44259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Data rate R is proportional to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Power of primary transmitter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...but inversely proportional to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Noise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CA" altLang="fr-FR"/>
              <a:t>Interference from secondary transmitter</a:t>
            </a:r>
          </a:p>
          <a:p>
            <a:pPr marL="863600" lvl="1" indent="-323850">
              <a:buSzPct val="75000"/>
              <a:buFont typeface="Symbol" panose="050501020107060205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CA" altLang="fr-F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Interference Temperature (cont'd)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336800"/>
            <a:ext cx="9070975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Interference Temperature (cont'd)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606675"/>
            <a:ext cx="907097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Interference Temperature (cont'd)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03513"/>
            <a:ext cx="9070975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Interference Temperature (cont'd)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768475"/>
            <a:ext cx="572452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Interference Temperature (cont'd)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Limitation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Current model doesn't take into account receiver's sensitivity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7628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fr-CA" altLang="fr-FR" sz="5400"/>
              <a:t>Why smart radio networks?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7" y="479376"/>
            <a:ext cx="9804609" cy="6624736"/>
          </a:xfrm>
        </p:spPr>
      </p:pic>
      <p:sp>
        <p:nvSpPr>
          <p:cNvPr id="6146" name="AutoShape 2"/>
          <p:cNvSpPr>
            <a:spLocks noChangeAspect="1" noChangeArrowheads="1"/>
          </p:cNvSpPr>
          <p:nvPr/>
        </p:nvSpPr>
        <p:spPr bwMode="auto">
          <a:xfrm>
            <a:off x="292100" y="312738"/>
            <a:ext cx="9501188" cy="695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endParaRPr lang="fr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44688"/>
            <a:ext cx="9504363" cy="417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The Spectrum Crunch </a:t>
            </a:r>
            <a:r>
              <a:rPr lang="en-CA" altLang="fr-FR"/>
              <a:t>Problem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7" y="1658933"/>
            <a:ext cx="7193035" cy="3369228"/>
          </a:xfrm>
        </p:spPr>
      </p:pic>
      <p:sp>
        <p:nvSpPr>
          <p:cNvPr id="8" name="TextBox 7"/>
          <p:cNvSpPr txBox="1"/>
          <p:nvPr/>
        </p:nvSpPr>
        <p:spPr>
          <a:xfrm>
            <a:off x="1007864" y="5508029"/>
            <a:ext cx="8721298" cy="1294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Global Mobile Data Traffic, 2014 to 2019</a:t>
            </a:r>
          </a:p>
          <a:p>
            <a:r>
              <a:rPr lang="en-CA" dirty="0" smtClean="0"/>
              <a:t>Overall mobile data traffic is expected to grow to 24.3 </a:t>
            </a:r>
            <a:r>
              <a:rPr lang="en-CA" dirty="0" err="1" smtClean="0"/>
              <a:t>exabytes</a:t>
            </a:r>
            <a:r>
              <a:rPr lang="en-CA" dirty="0" smtClean="0"/>
              <a:t> per month by 2019, </a:t>
            </a:r>
          </a:p>
          <a:p>
            <a:r>
              <a:rPr lang="en-CA" dirty="0" smtClean="0"/>
              <a:t>nearly a tenfold increase over 2014. Mobile data traffic will grow at a rate</a:t>
            </a:r>
          </a:p>
          <a:p>
            <a:r>
              <a:rPr lang="en-CA" dirty="0" smtClean="0"/>
              <a:t>of 57 percent from 2014 to 2019.</a:t>
            </a:r>
          </a:p>
          <a:p>
            <a:r>
              <a:rPr lang="fr-CA" sz="1200" dirty="0" smtClean="0"/>
              <a:t>Source: Cisco VNI Mobile, 2015</a:t>
            </a:r>
            <a:endParaRPr lang="fr-CA" sz="1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A" altLang="fr-FR"/>
              <a:t>Spectrum Crunch (</a:t>
            </a:r>
            <a:r>
              <a:rPr lang="en-CA" altLang="fr-FR"/>
              <a:t>cont'd</a:t>
            </a:r>
            <a:r>
              <a:rPr lang="fr-CA" altLang="fr-FR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840" y="6372125"/>
            <a:ext cx="4861331" cy="55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High-End Devices Significantly Multiply </a:t>
            </a:r>
            <a:r>
              <a:rPr lang="en-CA" dirty="0" smtClean="0"/>
              <a:t>Traffic</a:t>
            </a:r>
          </a:p>
          <a:p>
            <a:r>
              <a:rPr lang="fr-CA" sz="1400" dirty="0" smtClean="0"/>
              <a:t>Source: Cisco VNI Mobile, 2015</a:t>
            </a:r>
            <a:endParaRPr lang="fr-CA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563688"/>
            <a:ext cx="8565673" cy="4016349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Comparison of Global Device Unit Growth and Global Mobile Data Traffic Growth </a:t>
            </a:r>
            <a:r>
              <a:rPr lang="fr-CA" sz="2400" dirty="0"/>
              <a:t>2014–2019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580961"/>
              </p:ext>
            </p:extLst>
          </p:nvPr>
        </p:nvGraphicFramePr>
        <p:xfrm>
          <a:off x="503238" y="1768475"/>
          <a:ext cx="906938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29"/>
                <a:gridCol w="3023129"/>
                <a:gridCol w="3023129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Device</a:t>
                      </a:r>
                      <a:r>
                        <a:rPr lang="fr-CA" dirty="0" smtClean="0"/>
                        <a:t> Type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Growth</a:t>
                      </a:r>
                      <a:r>
                        <a:rPr lang="fr-CA" dirty="0" smtClean="0"/>
                        <a:t> in </a:t>
                      </a:r>
                      <a:r>
                        <a:rPr lang="fr-CA" dirty="0" err="1" smtClean="0"/>
                        <a:t>Devices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Growth</a:t>
                      </a:r>
                      <a:r>
                        <a:rPr lang="fr-CA" dirty="0" smtClean="0"/>
                        <a:t> in Mobile Data Traffic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Smartphone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60.1%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Tablet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32.0%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83.4%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Laptop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22.3%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M2M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102.7%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9832" y="4643933"/>
            <a:ext cx="8771953" cy="1151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Machine-to-machine (M2M) connections: home </a:t>
            </a:r>
            <a:r>
              <a:rPr lang="en-CA" sz="2000" dirty="0"/>
              <a:t>and office security and </a:t>
            </a:r>
            <a:endParaRPr lang="en-CA" sz="2000" dirty="0" smtClean="0"/>
          </a:p>
          <a:p>
            <a:r>
              <a:rPr lang="en-CA" sz="2000" dirty="0" smtClean="0"/>
              <a:t>automation</a:t>
            </a:r>
            <a:r>
              <a:rPr lang="en-CA" sz="2000" dirty="0"/>
              <a:t>, smart metering and utilities, </a:t>
            </a:r>
            <a:r>
              <a:rPr lang="en-CA" sz="2000" dirty="0" smtClean="0"/>
              <a:t>maintenance</a:t>
            </a:r>
            <a:r>
              <a:rPr lang="en-CA" sz="2000" dirty="0"/>
              <a:t>, building automation, </a:t>
            </a:r>
            <a:endParaRPr lang="en-CA" sz="2000" dirty="0" smtClean="0"/>
          </a:p>
          <a:p>
            <a:r>
              <a:rPr lang="en-CA" sz="2000" dirty="0" smtClean="0"/>
              <a:t>automotive</a:t>
            </a:r>
            <a:r>
              <a:rPr lang="en-CA" sz="2000" dirty="0"/>
              <a:t>, healthcare and consumer </a:t>
            </a:r>
            <a:r>
              <a:rPr lang="en-CA" sz="2000" dirty="0" smtClean="0"/>
              <a:t>electronics</a:t>
            </a:r>
            <a:r>
              <a:rPr lang="en-CA" sz="1400" dirty="0" smtClean="0"/>
              <a:t>.</a:t>
            </a:r>
            <a:endParaRPr lang="fr-CA" sz="1400" dirty="0" smtClean="0"/>
          </a:p>
          <a:p>
            <a:r>
              <a:rPr lang="fr-CA" sz="1400" dirty="0" smtClean="0"/>
              <a:t>Source: Cisco VNI Mobile, 2015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1555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8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fr-CA" altLang="fr-FR" sz="4000"/>
              <a:t>But...over 80% of spectrum is unused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469</Words>
  <Application>Microsoft Office PowerPoint</Application>
  <PresentationFormat>Custom</PresentationFormat>
  <Paragraphs>116</Paragraphs>
  <Slides>26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Times New Roman</vt:lpstr>
      <vt:lpstr>Arial</vt:lpstr>
      <vt:lpstr>Microsoft YaHei</vt:lpstr>
      <vt:lpstr>Arial Unicode MS</vt:lpstr>
      <vt:lpstr>Wingdings</vt:lpstr>
      <vt:lpstr>Symbol</vt:lpstr>
      <vt:lpstr>Office Theme</vt:lpstr>
      <vt:lpstr>PowerPoint Presentation</vt:lpstr>
      <vt:lpstr>What is a cognitive radio?</vt:lpstr>
      <vt:lpstr>PowerPoint Presentation</vt:lpstr>
      <vt:lpstr>PowerPoint Presentation</vt:lpstr>
      <vt:lpstr>PowerPoint Presentation</vt:lpstr>
      <vt:lpstr>The Spectrum Crunch Problem</vt:lpstr>
      <vt:lpstr>Spectrum Crunch (cont'd)</vt:lpstr>
      <vt:lpstr>Comparison of Global Device Unit Growth and Global Mobile Data Traffic Growth 2014–2019</vt:lpstr>
      <vt:lpstr>PowerPoint Presentation</vt:lpstr>
      <vt:lpstr>PowerPoint Presentation</vt:lpstr>
      <vt:lpstr>Cognitive Radio</vt:lpstr>
      <vt:lpstr>Examples</vt:lpstr>
      <vt:lpstr>Opportunistic Spectrum Usage</vt:lpstr>
      <vt:lpstr>Opportunistic Spectrum Usage</vt:lpstr>
      <vt:lpstr>Opportunistic Spectrum Usage</vt:lpstr>
      <vt:lpstr>WhiteFi (802.11af)</vt:lpstr>
      <vt:lpstr>Super Wi-Fi (802.22)</vt:lpstr>
      <vt:lpstr>Where is the white space?</vt:lpstr>
      <vt:lpstr>How to control interference?</vt:lpstr>
      <vt:lpstr>PowerPoint Presentation</vt:lpstr>
      <vt:lpstr>Interference Temperature</vt:lpstr>
      <vt:lpstr>Interference Temperature (cont'd)</vt:lpstr>
      <vt:lpstr>Interference Temperature (cont'd)</vt:lpstr>
      <vt:lpstr>Interference Temperature (cont'd)</vt:lpstr>
      <vt:lpstr>Interference Temperature (cont'd)</vt:lpstr>
      <vt:lpstr>Interference Temperature (cont'd)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Barbeau</dc:creator>
  <cp:lastModifiedBy>Michel Barbeau</cp:lastModifiedBy>
  <cp:revision>99</cp:revision>
  <cp:lastPrinted>1601-01-01T00:00:00Z</cp:lastPrinted>
  <dcterms:created xsi:type="dcterms:W3CDTF">2012-10-08T18:40:05Z</dcterms:created>
  <dcterms:modified xsi:type="dcterms:W3CDTF">2015-03-08T19:17:38Z</dcterms:modified>
</cp:coreProperties>
</file>