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80" r:id="rId27"/>
    <p:sldId id="278" r:id="rId28"/>
    <p:sldId id="281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ahoma" panose="020B060403050404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60" y="7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07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B5F9FD1-8C1C-4F78-A888-548B50094C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B674B0F8-5044-407F-81A1-DAE5D7AEBD0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9B5B04-3605-4B62-B5F6-6A397DE78A1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71D6C6-6B7B-47EE-8E0A-CE0F681E565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0DE9554-87AB-4F23-8314-B8393C7B568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48FC79-7248-4DE0-B174-93F04AFC829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02AAD9A-2112-43B8-A906-546BA7750E2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997F543-056B-4876-AF4C-B1D68DCE65D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B468C8-FF8F-4EA5-9D85-D9759205DBD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CB7BB2-23F3-4C8F-9ADF-AB4BCE7B6F6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FF1AEA58-3905-43F3-B465-3935A87D096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3D5AFD-5B0E-4A39-80F8-FB5CA2C2990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1432C8F-0521-4A33-86CE-4D3382806E8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121FEDC1-2E1E-4EAE-911C-A48E9CB2BD4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CAB763-9708-48AC-89F0-DE71E31F9F47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E0CE67-DCCB-4560-ADE0-9E97EC6521D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C373B6F-1C18-47CE-B9BC-51FD3660235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CB8138-409F-42E4-ABBF-4BB757756A1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DFA4FE-50B4-4E1F-B2A8-E70A8E1B1CC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012A5A-9E24-4AF4-9014-843CCCF10639}" type="slidenum">
              <a:rPr lang="en-CA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CA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5C70762-9242-4494-BDA8-B51419F88B4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A2A089-4E16-43BD-B45F-6DF7C9C4A28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42E917-E8B5-4FFE-950A-FE1690D9FA2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66CCE0-526A-4082-B164-97F247A1F2DE}" type="slidenum">
              <a:rPr lang="en-CA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CA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36F56035-C792-4653-9916-0D38C63D015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2C04F1-7359-4E4E-9FE5-5464504C74D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2A7310-8365-4180-868B-28A98D6F0A7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Wavelength proportional size: distinguishes antennae from from other electronic circuits.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Conversion is optimal at resonance.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Resonance (inductive reactance and captive reactance are equal in magnitude and cancel) when the antenna length is a whole number fraction of the wavelength (1/2, 1/3, ¼).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51495F-20AE-4BF8-A0A5-DDC18CA17F74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60257216-554F-4FD9-B8FD-B25FD03CF17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01CACB-CCA9-4E09-982D-1407F3E56C0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5AED51-C2DB-465F-8A57-5263BB47887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3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Example gains: dipole or vertical 2 dBi, Yagi 12 dBi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43EE5-3A94-4A48-BA49-536DE1344276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6C5BEEF-5847-4E0F-B091-4B13E7AF574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D9D07E-BB64-46EB-B157-C880A0353A8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328B99-C648-4A48-A952-6070E6AA304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Flashlight Analogy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Flashlight shinning in a dark room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964C8E-BB9E-4091-8C07-172363154073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D3BF9AC5-5A22-4E15-8D9E-7CC014144D7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7C5D8F5-EC59-40C0-90CF-2B29B1F264E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38144-CF51-4ED9-9DAA-F337D3E4DA3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Right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Radiation Pattern (Polar) Graph: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	- Models the antenna performance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	- Field intensity, at fixed distance, as a function direction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Light meter, graduated in units from zero to 10 (full scale, in front of the flashlight)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Antenna Pattern Measurement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Antenna is fed with power, field-strength meter indicates amount of signal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Reciprocity: transmitting and receiving patterns are the same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CEFB91-1C6C-4B2A-B6FC-0D3C6298E6A5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7DC0370-9340-4D9B-91FC-7CC7F09D249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861B9A-33FD-4FA8-8932-411D34EB528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499123-A0EC-49DC-A7A1-D94E8DE2B06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5996C2C-656A-4ADA-946D-3A4A658164D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D469B9A-157F-4C00-82EF-EDC297AD524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C9547-FCD9-484A-8095-E5F226A01A3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Isotropic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 Means same values in all direction (iso=same; tropic=direction)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term modeling the surface of a sphere (4 pi R^2) can be isolated from free space loss model (4 pi R / lambda) ^2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- Theoretical antenna as reference for comparison purposes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Dipole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Length is ½ wavelength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Two ¼ elements, set 180 degrees from each other, center-fed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Omnidirectional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b="1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One vertical ¼ wavelength element, ground plane is the other half (counterpoise)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Advantage: antenna is smaller, small footprint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Used in potable devices, circuit board is ground plane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May be even shortened using coils, but bandwidth is reduced (e.g., by a factor of 10)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BDB9EE-DDA8-400D-A426-9AB3AB0A65ED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D911A4C-2D7A-4BB3-8A02-CE51AC3B92DC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33214F-8A6B-48F2-8DC1-98A22FDE9A5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278571-4C8D-4D4A-A919-1A165FF2988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Isotropic antenna: perfect spherical shape, theoretical (reference), a point, infinitely small, radiates equally in all directions (a practical antenna displays directivity)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Dipole: balloon squeezed in he middle, top and bottom levels larger than isotropic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Beam: bottom end is squeezed, even more gain at top (compared to isotropic)</a:t>
            </a: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C51FBD-75D9-4CFC-999B-A56547618FD0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FA22DEA-80E4-4C8E-AE27-BCCACA26C7B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06BD71-13A9-48F4-A6D3-C330E8887A9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959F17-1F40-4802-A9E5-06022D5B9A6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FADB846A-C0D1-4027-9D63-F9F94D3871E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03E599-1C99-4D79-8C04-BB6C4CE7B1D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BD6A15-69C3-4469-BCCF-2B8F477185A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In 3D, radiation pattern (surface of equal power around the antenna) is a doughnut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Logarithmic scale is used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A193E4-6A9E-4B7D-A436-16D254201190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1829AA1E-AA07-4613-B915-66D0C846F6A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0A724F-0A30-4EAC-BC69-E890AF8162A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6D3354-F192-4EE2-B084-E014B19070A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A759C43E-FD3E-4044-BFA4-9BBD96326A5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7CE114-C882-4C8B-ABFB-9361816479D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BD54A4-BE1B-475A-B146-C1B8117366D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When on a ground plane, doughnut is cut in half with the antenna sticking from the middle.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>
                <a:latin typeface="Calibri" panose="020F0502020204030204" pitchFamily="34" charset="0"/>
                <a:ea typeface="Microsoft YaHei" panose="020B0503020204020204" pitchFamily="34" charset="-122"/>
              </a:rPr>
              <a:t>Actual pattern is influenced by the surface on which the antenna is mounted, perfect doughnut is rarely obtained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EF30B3-DF6F-44B7-A33C-A13A50AF2549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ED17EF8-B20E-460D-829C-DD917E0EE35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8DD9C0-CB64-4290-A224-F30CD9187B9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B84B9E-A285-4219-96C5-CE8BFF02F5D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8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F0E746B-7432-46CF-B5BD-E0E4E521440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2036B6-2187-4979-A306-F38C4584709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F9756D-ADA3-4C4C-94F4-39573F60070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7B4A30AF-B062-409D-96A4-967A4A4D383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27D3CA-E1F7-4DEC-9DF5-30CBEAA63D1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C9CD4D-B794-41F9-9353-7AC8AB2DB8F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66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99DE1E7-1F39-4E33-A64F-105E3E61DB57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29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FA29A0-BF1B-4C7D-A632-1F020754F28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7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250C9E0-0C9E-4CE8-8FC8-1A336BE6955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C61D93-75E2-43E6-9289-F7D30040774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3EC38C-2DE4-44C5-AEA7-C77CF1E376F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2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6FB0A83A-FF49-4E41-BBA0-420CA94974E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41BC45-9F61-46C2-B31D-7E08F05A43E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47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F2A646E7-6856-4785-A381-7B48A6E4384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E0601B-B316-4847-B782-BDC1B779A8A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7138F7-6F4E-46D8-A55E-13A8A7025D0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CD627559-DB2E-4F39-9B14-0E6C947213B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FC263D-DC8E-4F28-84A6-5F8C27EDFB8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FBF55E-9606-4381-9DC2-BE5FC8E2EBB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85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8135A1F8-002E-4345-B017-623468F00B7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0F4B7D-4FDA-4AA5-BCC8-3196F8B129A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79477D9-7774-4DE7-8E96-009F2D66893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90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B2E9ABD-3DA8-4E34-AB0F-104C500CED8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E5ABF76-E965-4ABC-99C0-D794081D4D8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7FB5C9-6C58-47AC-8877-85AB0D2E791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5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AB8FB28C-E963-4C1D-B729-194FC61AC27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A39E85-44FD-4D52-A9FD-96AA1DF4C9D7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CED9C0-E441-4965-AF80-BBBEA2480CC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8DE1730-0473-43CB-B8AD-20F4DB6F5B8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353F11-8E9B-4604-848E-F2E39600DB2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4631DB-A71B-42ED-9C5D-F9EC988538F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D65DD61D-8D1C-497F-BA61-1200A85BF30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12D437-D70A-40AA-B462-42E8A3CF5C4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9EF199-8E20-420D-B101-88D52889C9F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09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4F4323D-76FE-42A5-A400-2EE093ADBE5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079425-83E4-430A-B63F-8502D8DEC2D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F57342-5519-4699-BA0A-2B76ED009A0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4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6803FF84-10C7-480C-BA25-284D7B014ACE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39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ADE33F0-11B5-41E5-A139-9AA081317F4C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AE62F8-B097-41C6-ABCA-F4FF0AB67F5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18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9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C590CB12-D4D5-4F9A-837C-BFFEB8B6212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F47A5-B851-4F9E-8317-FD8E540153D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48DC11D-8B6E-4E85-A997-1B1CFC59958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6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EF53D92F-DAF8-480E-A9DD-B7823FDB216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80D65C-69F4-4298-83E6-EA82B141D8B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DFFB40-009A-4C1E-A990-2EC5473801B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23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E840515-65B4-4FE3-822E-A5DD23782F3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24C8D03-CB28-44FA-9361-8F28B4A3569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B27A44-C9FA-4230-AFA2-00672041B9A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E5520D-A85F-4644-A6A3-015A16DE2CD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F2808CB-EC4E-43E3-8787-9C43058AC016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2CCB7D-5F57-412A-8890-95A7B8CB3E7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153584-DB92-4B95-87FA-4FFD74528FF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8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B527241-13CE-4E6D-93AE-D6A68CBE0D0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9F4799-D0A0-47FC-BF29-C0F093FB7A8F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279EB4-C3C3-4E3A-A647-EC68E387D7F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42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3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6086A2CF-99EB-45A4-9AC8-0B74AC90254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F77C78-23D4-4B60-9533-8E81E492A03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8D34A1-0CAC-4264-8961-C6C731C5B779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47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D17BC10E-3966-4BB5-909B-CD96B2940A1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4538472-5D13-443F-A632-0DFDAF6B5AB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695A2E1E-E739-4DEA-931B-21A68DE49CA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423FCED3-9E43-495F-9350-4ECC069DC4DD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49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3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C6B271E-B1EE-4176-94CD-27DCD71D015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18E704-1E14-4451-AE61-2D4B1A54FE0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2A69E1-8F84-41A5-BE79-7E51799EFB1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5C470EFB-7D68-45CC-837C-C57D4FF31C4A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50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57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F3CD8E0D-BD9A-44A1-8B77-2B50F653CD77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51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77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1F5E478F-BF5A-402A-8AAE-C9A5D2E3C9B5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52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18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E19C1DE-9C4C-44FB-AD59-7D0E18AF6BE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53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39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3AD072DD-EEAE-46D3-90CB-AA55D748E43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54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59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CDE1584C-65CF-4D0C-93DA-DC561DFBE59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55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80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2AD2431A-669A-433B-B61F-D8F6160EA51C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0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32F56C35-1559-440F-97EB-5CD4A3223D4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2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27ADF3AF-6CAE-4D22-AD05-5394561BF32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58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4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FE6161F1-6EEB-4F40-A06E-A3C3114565A3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761FCD-60AF-4927-A2F8-A9A879592ADC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C2D37D-F0C9-47B4-8B80-C46A3800303B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36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91B2954E-236B-43ED-8B36-BA3E2A71045C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7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C4F237D0-2EAF-478B-857A-D91630DC32E0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992925-62E1-490A-93F4-9EC35C475FB2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795756-36E0-457B-B651-4D9CCCF6AFD1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6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fld id="{D2ADA260-6B7B-4332-88DB-EDFF943573B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04AC92-95F3-4068-90A0-C933D7C896F8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F4EDC6-22D4-45FE-82F3-C3C722CE7AA4}" type="slidenum">
              <a:rPr lang="en-CA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CA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1B0F4-FF38-4A1D-94C9-D1014FF72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A7F0-9209-4056-8B5F-19B5775C4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7CEE-2678-436E-9F6E-86B8860E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B9141-FFF7-493F-B5C7-76476CB3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8DF2-E340-4DFB-BA4E-E668DE84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61B7-B72A-448E-81B9-CE0B8315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96DC-4841-433F-A86B-B871DF572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2DEE-91D8-40E8-84A5-01386F5F9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70E7-3C2D-4953-8219-E43EAC92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8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A137-D1CA-413B-AA3D-550F47940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65A8-FFA3-43B3-8805-53D961214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5B9E-3D9A-464E-A3FB-D177FB53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4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6F0B-E125-45E6-BF76-2EB1BA344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A6FB-3271-4A17-B297-4D89D609A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8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6EB55-4B6E-42D6-92CE-DD0D765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EC9BD-A8DF-48AB-B64A-6B0ACD1D5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F3EE6-DF69-4402-983D-CDB251DE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2801-BC80-4C6A-8A5A-111BE2F81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7E00-7E2F-4013-9AB2-0FDF831B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AB19-A5F2-4969-B0D9-F7BD80F1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E4CC-F2AF-45D8-AC61-0C565EE09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3DEA8-6E36-4F4D-91A3-7413433E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7138"/>
            <a:ext cx="21288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/>
              <a:t>01/22/13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5550"/>
            <a:ext cx="2128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AE10790-123F-4B73-9B61-585D6352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FA07374-E035-4B6A-93F3-63F2E132F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Signals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792288" y="4665663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The square signal and its generation using sin-generated signals.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1792288" y="612775"/>
            <a:ext cx="5481637" cy="4110038"/>
            <a:chOff x="1129" y="386"/>
            <a:chExt cx="3453" cy="2589"/>
          </a:xfrm>
        </p:grpSpPr>
        <p:pic>
          <p:nvPicPr>
            <p:cNvPr id="225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5" b="5235"/>
            <a:stretch>
              <a:fillRect/>
            </a:stretch>
          </p:blipFill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5235" b="523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792288" y="4665663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Frequency domain representation of the square signal</a:t>
            </a: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1792288" y="612775"/>
            <a:ext cx="5481637" cy="4110038"/>
            <a:chOff x="1129" y="386"/>
            <a:chExt cx="3453" cy="2589"/>
          </a:xfrm>
        </p:grpSpPr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2" b="1952"/>
            <a:stretch>
              <a:fillRect/>
            </a:stretch>
          </p:blipFill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952" b="195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792288" y="4665663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A square pulse of length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 second, from time -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/2 to time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/2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1792288" y="1139825"/>
            <a:ext cx="5481637" cy="3055938"/>
            <a:chOff x="1129" y="718"/>
            <a:chExt cx="3453" cy="1925"/>
          </a:xfrm>
        </p:grpSpPr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718"/>
              <a:ext cx="3453" cy="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129" y="718"/>
              <a:ext cx="3453" cy="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792288" y="4665663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Spectrum of a square pulse of length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 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second, from time -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/2 to time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/2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1792288" y="612775"/>
            <a:ext cx="5481637" cy="4110038"/>
            <a:chOff x="1129" y="386"/>
            <a:chExt cx="3453" cy="2589"/>
          </a:xfrm>
        </p:grpSpPr>
        <p:pic>
          <p:nvPicPr>
            <p:cNvPr id="2867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6" b="1016"/>
            <a:stretch>
              <a:fillRect/>
            </a:stretch>
          </p:blipFill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016" b="101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8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ANTENNAS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What is an antenna?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converter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Transmitter: radio-frequency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(RF) electrical energy to electromagnetic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Receiver: electromagnetic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energy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Two-way communications: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two antennas or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single transmission/reception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antenna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Wavelength</a:t>
            </a: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1363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free space, </a:t>
            </a: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distance traveled 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during one period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Velocity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speed 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light (c</a:t>
            </a:r>
            <a:r>
              <a:rPr lang="en-CA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1722438" y="4318000"/>
          <a:ext cx="56292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r:id="rId4" imgW="1268883" imgH="673147" progId="">
                  <p:embed/>
                </p:oleObj>
              </mc:Choice>
              <mc:Fallback>
                <p:oleObj r:id="rId4" imgW="1268883" imgH="67314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4318000"/>
                        <a:ext cx="5629275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Antenna Gain	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indent="-2254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 power,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 a particular direction,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relative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to that produced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by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an isotropic antenna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ratio of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powerS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dBi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ts val="6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/>
        </p:nvGraphicFramePr>
        <p:xfrm>
          <a:off x="3906838" y="4724400"/>
          <a:ext cx="13303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r:id="rId4" imgW="601626" imgH="477294" progId="">
                  <p:embed/>
                </p:oleObj>
              </mc:Choice>
              <mc:Fallback>
                <p:oleObj r:id="rId4" imgW="601626" imgH="47729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724400"/>
                        <a:ext cx="13303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Directivity and Gain</a:t>
            </a:r>
            <a:b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Flashlight Analogy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74" r="-40474"/>
          <a:stretch>
            <a:fillRect/>
          </a:stretch>
        </p:blipFill>
        <p:spPr bwMode="auto">
          <a:xfrm>
            <a:off x="457200" y="16288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40474" r="-404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Radiation Pattern</a:t>
            </a: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389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77" b="-6277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6277" b="-627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0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3891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97" r="-10997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10997" r="-1099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ELECTROMAGNETIC INDUCTION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Types of Antennas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6858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Isotropic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Idealized, point in space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Radiates power equally in all directions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Dipole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alf-wave dipole (Hertz antenna)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Omnidirectional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2D isotropic</a:t>
            </a: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Vertical, 1/4 –wave monopole, Marconi, 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groundplane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Yagi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 </a:t>
            </a: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</a:t>
            </a: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Antenna Patterns</a:t>
            </a:r>
          </a:p>
        </p:txBody>
      </p:sp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457200" y="1600200"/>
            <a:ext cx="8224838" cy="4521200"/>
            <a:chOff x="288" y="1008"/>
            <a:chExt cx="5181" cy="2848"/>
          </a:xfrm>
        </p:grpSpPr>
        <p:pic>
          <p:nvPicPr>
            <p:cNvPr id="430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358" r="-99358"/>
            <a:stretch>
              <a:fillRect/>
            </a:stretch>
          </p:blipFill>
          <p:spPr bwMode="auto">
            <a:xfrm>
              <a:off x="288" y="1008"/>
              <a:ext cx="518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99358" r="-993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13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518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Geometry of the Dipole</a:t>
            </a:r>
          </a:p>
        </p:txBody>
      </p:sp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450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26" b="-4526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4526" b="-452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4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45060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4506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510" b="-44510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44510" b="-4451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062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Radiation 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Pattern </a:t>
            </a:r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of the </a:t>
            </a:r>
            <a:r>
              <a:rPr lang="en-US" alt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Dipole</a:t>
            </a:r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512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30" b="-7330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7330" b="-733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08" name="Text Box 4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51204" name="Group 5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5120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12" b="-7712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7712" b="-771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Geometry of the Groundplane 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471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77" b="-7777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7777" b="-777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2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4710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5426" b="-25426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25426" b="-2542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10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Radiation pattern of the Groundplane</a:t>
            </a:r>
          </a:p>
        </p:txBody>
      </p:sp>
      <p:grpSp>
        <p:nvGrpSpPr>
          <p:cNvPr id="53251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532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849" b="-7849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7849" b="-78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5325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012" b="-6012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6012" b="-601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4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Geometry of the Yagi</a:t>
            </a: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26" r="-2826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2826" r="-282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160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4915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0931" b="-50931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50931" b="-5093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158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Radiation pattern of the Yagi</a:t>
            </a:r>
          </a:p>
        </p:txBody>
      </p:sp>
      <p:grpSp>
        <p:nvGrpSpPr>
          <p:cNvPr id="55299" name="Group 2"/>
          <p:cNvGrpSpPr>
            <a:grpSpLocks/>
          </p:cNvGrpSpPr>
          <p:nvPr/>
        </p:nvGrpSpPr>
        <p:grpSpPr bwMode="auto">
          <a:xfrm>
            <a:off x="457200" y="1600200"/>
            <a:ext cx="4033838" cy="4521200"/>
            <a:chOff x="288" y="1008"/>
            <a:chExt cx="2541" cy="2848"/>
          </a:xfrm>
        </p:grpSpPr>
        <p:pic>
          <p:nvPicPr>
            <p:cNvPr id="553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799" b="-6799"/>
            <a:stretch>
              <a:fillRect/>
            </a:stretch>
          </p:blipFill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6799" b="-679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4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grpSp>
        <p:nvGrpSpPr>
          <p:cNvPr id="55300" name="Group 5"/>
          <p:cNvGrpSpPr>
            <a:grpSpLocks/>
          </p:cNvGrpSpPr>
          <p:nvPr/>
        </p:nvGrpSpPr>
        <p:grpSpPr bwMode="auto">
          <a:xfrm>
            <a:off x="4648200" y="1600200"/>
            <a:ext cx="4033838" cy="4521200"/>
            <a:chOff x="2928" y="1008"/>
            <a:chExt cx="2541" cy="2848"/>
          </a:xfrm>
        </p:grpSpPr>
        <p:pic>
          <p:nvPicPr>
            <p:cNvPr id="5530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696" b="-6696"/>
            <a:stretch>
              <a:fillRect/>
            </a:stretch>
          </p:blipFill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-6696" b="-669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2928" y="1008"/>
              <a:ext cx="254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Beamwidth</a:t>
            </a:r>
          </a:p>
        </p:txBody>
      </p:sp>
      <p:grpSp>
        <p:nvGrpSpPr>
          <p:cNvPr id="69635" name="Group 2"/>
          <p:cNvGrpSpPr>
            <a:grpSpLocks/>
          </p:cNvGrpSpPr>
          <p:nvPr/>
        </p:nvGrpSpPr>
        <p:grpSpPr bwMode="auto">
          <a:xfrm>
            <a:off x="457200" y="1600200"/>
            <a:ext cx="8224838" cy="4521200"/>
            <a:chOff x="288" y="1008"/>
            <a:chExt cx="5181" cy="2848"/>
          </a:xfrm>
        </p:grpSpPr>
        <p:pic>
          <p:nvPicPr>
            <p:cNvPr id="696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37" r="-17537"/>
            <a:stretch>
              <a:fillRect/>
            </a:stretch>
          </p:blipFill>
          <p:spPr bwMode="auto">
            <a:xfrm>
              <a:off x="288" y="1008"/>
              <a:ext cx="518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17537" r="-1753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637" name="Text Box 4"/>
            <p:cNvSpPr txBox="1">
              <a:spLocks noChangeArrowheads="1"/>
            </p:cNvSpPr>
            <p:nvPr/>
          </p:nvSpPr>
          <p:spPr bwMode="auto">
            <a:xfrm>
              <a:off x="288" y="1008"/>
              <a:ext cx="5181" cy="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What is the beamwidth?</a:t>
            </a:r>
          </a:p>
        </p:txBody>
      </p:sp>
      <p:grpSp>
        <p:nvGrpSpPr>
          <p:cNvPr id="71683" name="Group 2"/>
          <p:cNvGrpSpPr>
            <a:grpSpLocks/>
          </p:cNvGrpSpPr>
          <p:nvPr/>
        </p:nvGrpSpPr>
        <p:grpSpPr bwMode="auto">
          <a:xfrm>
            <a:off x="1908175" y="1270000"/>
            <a:ext cx="5249863" cy="5395913"/>
            <a:chOff x="1202" y="800"/>
            <a:chExt cx="3307" cy="3399"/>
          </a:xfrm>
        </p:grpSpPr>
        <p:pic>
          <p:nvPicPr>
            <p:cNvPr id="7168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00"/>
              <a:ext cx="3307" cy="3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686" name="Text Box 4"/>
            <p:cNvSpPr txBox="1">
              <a:spLocks noChangeArrowheads="1"/>
            </p:cNvSpPr>
            <p:nvPr/>
          </p:nvSpPr>
          <p:spPr bwMode="auto">
            <a:xfrm>
              <a:off x="1202" y="800"/>
              <a:ext cx="3307" cy="3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Faraday’s Law&amp; Lenz’s Law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2724150" y="2900363"/>
            <a:ext cx="3690938" cy="1919287"/>
            <a:chOff x="1716" y="1827"/>
            <a:chExt cx="2325" cy="1209"/>
          </a:xfrm>
        </p:grpSpPr>
        <p:pic>
          <p:nvPicPr>
            <p:cNvPr id="81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" y="1827"/>
              <a:ext cx="232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7" name="Text Box 4"/>
            <p:cNvSpPr txBox="1">
              <a:spLocks noChangeArrowheads="1"/>
            </p:cNvSpPr>
            <p:nvPr/>
          </p:nvSpPr>
          <p:spPr bwMode="auto">
            <a:xfrm>
              <a:off x="1716" y="1827"/>
              <a:ext cx="2325" cy="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grpSp>
        <p:nvGrpSpPr>
          <p:cNvPr id="73731" name="Group 2"/>
          <p:cNvGrpSpPr>
            <a:grpSpLocks/>
          </p:cNvGrpSpPr>
          <p:nvPr/>
        </p:nvGrpSpPr>
        <p:grpSpPr bwMode="auto">
          <a:xfrm>
            <a:off x="1955800" y="1316038"/>
            <a:ext cx="5276850" cy="5278437"/>
            <a:chOff x="1232" y="829"/>
            <a:chExt cx="3324" cy="3325"/>
          </a:xfrm>
        </p:grpSpPr>
        <p:pic>
          <p:nvPicPr>
            <p:cNvPr id="737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829"/>
              <a:ext cx="3324" cy="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734" name="Text Box 4"/>
            <p:cNvSpPr txBox="1">
              <a:spLocks noChangeArrowheads="1"/>
            </p:cNvSpPr>
            <p:nvPr/>
          </p:nvSpPr>
          <p:spPr bwMode="auto">
            <a:xfrm>
              <a:off x="1232" y="829"/>
              <a:ext cx="3324" cy="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PROPAGATION</a:t>
            </a: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Propagation Modes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Ground-wave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Sky-wave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Line-of-sight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4478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Ground Wave Propagation</a:t>
            </a:r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48400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Ground Wave Propagation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Follows contour of the earth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Diffraction: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bending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of waves around obstacles 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Example: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AM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radio (day time)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Long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distances are possible, but high power required</a:t>
            </a: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Sky Wave Propagation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1722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Sky Wave Propagation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Signal reflected from ionized layer (ionized atoms)  of upper atmosphere (160 to 500 km) back down to earth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Signal can travel a number of hops, back and forth between ionosphere and earth’s surface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Reflection effect caused by refraction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Refraction: medium of one density to a medium of another density causes bending of waves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Examples</a:t>
            </a:r>
          </a:p>
          <a:p>
            <a:pPr lvl="1" eaLnBrk="1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–"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Amateur radio, CB radio, short wave broadcast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Drawback</a:t>
            </a:r>
          </a:p>
          <a:p>
            <a:pPr lvl="1" eaLnBrk="1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–"/>
            </a:pPr>
            <a:r>
              <a:rPr lang="en-US" alt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Not reliable, conditions vary considerably as a function of day time and time of the year</a:t>
            </a:r>
          </a:p>
          <a:p>
            <a:pPr lvl="1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endParaRPr lang="en-US" altLang="en-US" sz="1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Line-of-Sight Propagation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9342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Line-of-Sight (LOS) Propagation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1081088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Transmitting and receiving antennas must be within line of sight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Terrestrial communications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antennas within effective line of sight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Satellite communications – signal from 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30 MHz (downlink)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150 MHz (uplink, not reflected by ionosphere)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LOS Propagation Distance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295400" y="1524000"/>
            <a:ext cx="723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indent="-2254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Optical line of sight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Effective, or radio, line of sight</a:t>
            </a:r>
          </a:p>
          <a:p>
            <a:pPr lvl="2" eaLnBrk="1" hangingPunct="1">
              <a:spcBef>
                <a:spcPts val="6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ts val="60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= distance between antenna and horizon (km)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= antenna height (m)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K = adjustment factor to account for refraction, rule of thumb K = 4/3</a:t>
            </a:r>
          </a:p>
        </p:txBody>
      </p:sp>
      <p:graphicFrame>
        <p:nvGraphicFramePr>
          <p:cNvPr id="92164" name="Object 3"/>
          <p:cNvGraphicFramePr>
            <a:graphicFrameLocks noChangeAspect="1"/>
          </p:cNvGraphicFramePr>
          <p:nvPr/>
        </p:nvGraphicFramePr>
        <p:xfrm>
          <a:off x="3200400" y="1905000"/>
          <a:ext cx="2438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2" r:id="rId4" imgW="491441" imgH="228570" progId="">
                  <p:embed/>
                </p:oleObj>
              </mc:Choice>
              <mc:Fallback>
                <p:oleObj r:id="rId4" imgW="491441" imgH="22857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05000"/>
                        <a:ext cx="2438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4"/>
          <p:cNvGraphicFramePr>
            <a:graphicFrameLocks noChangeAspect="1"/>
          </p:cNvGraphicFramePr>
          <p:nvPr/>
        </p:nvGraphicFramePr>
        <p:xfrm>
          <a:off x="3200400" y="3294063"/>
          <a:ext cx="28098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3" r:id="rId6" imgW="491360" imgH="228533" progId="">
                  <p:embed/>
                </p:oleObj>
              </mc:Choice>
              <mc:Fallback>
                <p:oleObj r:id="rId6" imgW="491360" imgH="22853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94063"/>
                        <a:ext cx="28098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828800" y="2090738"/>
            <a:ext cx="5481638" cy="3538537"/>
            <a:chOff x="1152" y="1317"/>
            <a:chExt cx="3453" cy="2229"/>
          </a:xfrm>
        </p:grpSpPr>
        <p:pic>
          <p:nvPicPr>
            <p:cNvPr id="102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17"/>
              <a:ext cx="3453" cy="2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" name="Text Box 4"/>
            <p:cNvSpPr txBox="1">
              <a:spLocks noChangeArrowheads="1"/>
            </p:cNvSpPr>
            <p:nvPr/>
          </p:nvSpPr>
          <p:spPr bwMode="auto">
            <a:xfrm>
              <a:off x="1152" y="1317"/>
              <a:ext cx="3453" cy="2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LOS Propagation Distance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Maximum distance between two antennas for LOS propagation: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= height of antenna one</a:t>
            </a:r>
          </a:p>
          <a:p>
            <a:pPr lvl="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= height of antenna two</a:t>
            </a:r>
          </a:p>
        </p:txBody>
      </p:sp>
      <p:graphicFrame>
        <p:nvGraphicFramePr>
          <p:cNvPr id="94212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r:id="rId4" imgW="114150" imgH="215612" progId="">
                  <p:embed/>
                </p:oleObj>
              </mc:Choice>
              <mc:Fallback>
                <p:oleObj r:id="rId4" imgW="114150" imgH="21561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4"/>
          <p:cNvGraphicFramePr>
            <a:graphicFrameLocks noChangeAspect="1"/>
          </p:cNvGraphicFramePr>
          <p:nvPr/>
        </p:nvGraphicFramePr>
        <p:xfrm>
          <a:off x="2514600" y="2895600"/>
          <a:ext cx="39655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r:id="rId6" imgW="491360" imgH="253920" progId="">
                  <p:embed/>
                </p:oleObj>
              </mc:Choice>
              <mc:Fallback>
                <p:oleObj r:id="rId6" imgW="491360" imgH="25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396557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Channel Capacity</a:t>
            </a: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1363" indent="-2841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Nyquist</a:t>
            </a:r>
          </a:p>
          <a:p>
            <a:pPr lvl="1"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endParaRPr lang="en-CA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Shannon</a:t>
            </a:r>
          </a:p>
        </p:txBody>
      </p:sp>
      <p:graphicFrame>
        <p:nvGraphicFramePr>
          <p:cNvPr id="96261" name="Object 4"/>
          <p:cNvGraphicFramePr>
            <a:graphicFrameLocks noChangeAspect="1"/>
          </p:cNvGraphicFramePr>
          <p:nvPr/>
        </p:nvGraphicFramePr>
        <p:xfrm>
          <a:off x="2493963" y="1674813"/>
          <a:ext cx="3373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r:id="rId4" imgW="491352" imgH="241230" progId="">
                  <p:embed/>
                </p:oleObj>
              </mc:Choice>
              <mc:Fallback>
                <p:oleObj r:id="rId4" imgW="491352" imgH="24123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1674813"/>
                        <a:ext cx="3373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2" name="Object 5"/>
          <p:cNvGraphicFramePr>
            <a:graphicFrameLocks noChangeAspect="1"/>
          </p:cNvGraphicFramePr>
          <p:nvPr/>
        </p:nvGraphicFramePr>
        <p:xfrm>
          <a:off x="2482850" y="2487613"/>
          <a:ext cx="39608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r:id="rId6" imgW="491457" imgH="431763" progId="">
                  <p:embed/>
                </p:oleObj>
              </mc:Choice>
              <mc:Fallback>
                <p:oleObj r:id="rId6" imgW="491457" imgH="43176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487613"/>
                        <a:ext cx="3960813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Impairments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Attenuation and attenuation distortion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Free space loss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Noise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Atmospheric absorption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Multipath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Refraction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Thermal noise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Attenuation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Signal strength drops with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distance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frequency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Received signal strength must be: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 least equal to receiver sensitivity 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(several times) higher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than noise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errorless reception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Free Space Loss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971600" y="980728"/>
            <a:ext cx="720080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indent="-2254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500"/>
              </a:spcBef>
            </a:pPr>
            <a:endParaRPr lang="en-US" altLang="en-US" sz="2000" dirty="0" smtClean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500"/>
              </a:spcBef>
            </a:pPr>
            <a:r>
              <a:rPr lang="en-US" altLang="en-US" sz="20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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wavelength (in meters)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500"/>
              </a:spcBef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separation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distance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(in meters)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500"/>
              </a:spcBef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= speed of light (3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×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m/s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4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77046"/>
              </p:ext>
            </p:extLst>
          </p:nvPr>
        </p:nvGraphicFramePr>
        <p:xfrm>
          <a:off x="971600" y="2022475"/>
          <a:ext cx="4536504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3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22475"/>
                        <a:ext cx="4536504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Free Space </a:t>
            </a:r>
            <a:r>
              <a:rPr lang="en-US" altLang="en-US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Loss (dB)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44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15834"/>
              </p:ext>
            </p:extLst>
          </p:nvPr>
        </p:nvGraphicFramePr>
        <p:xfrm>
          <a:off x="2411760" y="1988840"/>
          <a:ext cx="432400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9" name="Equation" r:id="rId4" imgW="1828800" imgH="431640" progId="Equation.3">
                  <p:embed/>
                </p:oleObj>
              </mc:Choice>
              <mc:Fallback>
                <p:oleObj name="Equation" r:id="rId4" imgW="1828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88840"/>
                        <a:ext cx="432400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765"/>
              </p:ext>
            </p:extLst>
          </p:nvPr>
        </p:nvGraphicFramePr>
        <p:xfrm>
          <a:off x="2323306" y="3068960"/>
          <a:ext cx="45529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" r:id="rId6" imgW="491416" imgH="215856" progId="">
                  <p:embed/>
                </p:oleObj>
              </mc:Choice>
              <mc:Fallback>
                <p:oleObj r:id="rId6" imgW="491416" imgH="2158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306" y="3068960"/>
                        <a:ext cx="45529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26974"/>
              </p:ext>
            </p:extLst>
          </p:nvPr>
        </p:nvGraphicFramePr>
        <p:xfrm>
          <a:off x="1334343" y="3717032"/>
          <a:ext cx="65500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1" r:id="rId8" imgW="491465" imgH="431770" progId="">
                  <p:embed/>
                </p:oleObj>
              </mc:Choice>
              <mc:Fallback>
                <p:oleObj r:id="rId8" imgW="491465" imgH="43177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343" y="3717032"/>
                        <a:ext cx="65500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1792288" y="4664075"/>
            <a:ext cx="5486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Free space loss at 2.4 GHz and 5 GHz as a function of distance</a:t>
            </a: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00" y="692696"/>
            <a:ext cx="4832000" cy="3876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RSS as a function of distance</a:t>
            </a:r>
          </a:p>
        </p:txBody>
      </p:sp>
      <p:grpSp>
        <p:nvGrpSpPr>
          <p:cNvPr id="108547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085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" b="685"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85" b="68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8551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4" y="1666572"/>
            <a:ext cx="8206272" cy="34042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792288" y="4664075"/>
            <a:ext cx="5486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Range as a function of the data rate for WiFi/802.11n</a:t>
            </a:r>
          </a:p>
        </p:txBody>
      </p:sp>
      <p:grpSp>
        <p:nvGrpSpPr>
          <p:cNvPr id="112643" name="Group 2"/>
          <p:cNvGrpSpPr>
            <a:grpSpLocks/>
          </p:cNvGrpSpPr>
          <p:nvPr/>
        </p:nvGrpSpPr>
        <p:grpSpPr bwMode="auto">
          <a:xfrm>
            <a:off x="1792288" y="739775"/>
            <a:ext cx="5484812" cy="3859213"/>
            <a:chOff x="1129" y="466"/>
            <a:chExt cx="3455" cy="2431"/>
          </a:xfrm>
        </p:grpSpPr>
        <p:pic>
          <p:nvPicPr>
            <p:cNvPr id="11264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466"/>
              <a:ext cx="3455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47" name="Text Box 4"/>
            <p:cNvSpPr txBox="1">
              <a:spLocks noChangeArrowheads="1"/>
            </p:cNvSpPr>
            <p:nvPr/>
          </p:nvSpPr>
          <p:spPr bwMode="auto">
            <a:xfrm>
              <a:off x="1129" y="466"/>
              <a:ext cx="3455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REPRESENTATION OF SIGNALS 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CA" altLang="en-US" sz="2000">
                <a:solidFill>
                  <a:srgbClr val="898989"/>
                </a:solidFill>
                <a:latin typeface="Calibri" panose="020F0502020204030204" pitchFamily="34" charset="0"/>
              </a:rPr>
              <a:t>Time Domain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8753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Percentage of total area as a function of the data rate</a:t>
            </a:r>
          </a:p>
        </p:txBody>
      </p:sp>
      <p:grpSp>
        <p:nvGrpSpPr>
          <p:cNvPr id="114691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1469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" r="809"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09" r="80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695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8753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Percentage of airtime as a function of the data rate</a:t>
            </a:r>
          </a:p>
        </p:txBody>
      </p:sp>
      <p:grpSp>
        <p:nvGrpSpPr>
          <p:cNvPr id="116739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167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" r="2370"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370" r="237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6743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16740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CA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Under the fairness assumption.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Solar Activity</a:t>
            </a:r>
          </a:p>
        </p:txBody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 i="1">
                <a:solidFill>
                  <a:srgbClr val="000000"/>
                </a:solidFill>
                <a:latin typeface="Calibri" panose="020F0502020204030204" pitchFamily="34" charset="0"/>
              </a:rPr>
              <a:t>Solar storm headed to Earth but few power grid problems expected.</a:t>
            </a:r>
          </a:p>
          <a:p>
            <a:pPr algn="r" eaLnBrk="1" hangingPunct="1">
              <a:spcBef>
                <a:spcPts val="800"/>
              </a:spcBef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  <a:latin typeface="Calibri" panose="020F0502020204030204" pitchFamily="34" charset="0"/>
              </a:rPr>
              <a:t>- The Ottawa Citizen, July 13, 2012.</a:t>
            </a:r>
          </a:p>
          <a:p>
            <a:pPr algn="just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 i="1">
                <a:solidFill>
                  <a:srgbClr val="000000"/>
                </a:solidFill>
                <a:latin typeface="Calibri" panose="020F0502020204030204" pitchFamily="34" charset="0"/>
              </a:rPr>
              <a:t>Massive blast of radiation from a huge solar flare headed for Earth. Solar radiation that NASA warns could temporarily disrupt satellite communications and power grids.</a:t>
            </a:r>
          </a:p>
          <a:p>
            <a:pPr algn="r" eaLnBrk="1" hangingPunct="1">
              <a:spcBef>
                <a:spcPts val="800"/>
              </a:spcBef>
              <a:buClrTx/>
              <a:buFontTx/>
              <a:buNone/>
            </a:pPr>
            <a:r>
              <a:rPr lang="en-CA" altLang="en-US">
                <a:solidFill>
                  <a:srgbClr val="000000"/>
                </a:solidFill>
                <a:latin typeface="Calibri" panose="020F0502020204030204" pitchFamily="34" charset="0"/>
              </a:rPr>
              <a:t>- The Calgary Herald, July 14, 2012.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The big one.</a:t>
            </a:r>
          </a:p>
        </p:txBody>
      </p:sp>
      <p:grpSp>
        <p:nvGrpSpPr>
          <p:cNvPr id="122883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2288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2500" b="1250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887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Planetary A index during the month of July 2012.</a:t>
            </a: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2493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" b="2480"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480" b="248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4935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24932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Coronal Mass Ejection of July 12, 2102</a:t>
            </a:r>
          </a:p>
        </p:txBody>
      </p:sp>
      <p:grpSp>
        <p:nvGrpSpPr>
          <p:cNvPr id="126979" name="Group 2"/>
          <p:cNvGrpSpPr>
            <a:grpSpLocks/>
          </p:cNvGrpSpPr>
          <p:nvPr/>
        </p:nvGrpSpPr>
        <p:grpSpPr bwMode="auto">
          <a:xfrm>
            <a:off x="1792288" y="612775"/>
            <a:ext cx="5484812" cy="4113213"/>
            <a:chOff x="1129" y="386"/>
            <a:chExt cx="3455" cy="2591"/>
          </a:xfrm>
        </p:grpSpPr>
        <p:pic>
          <p:nvPicPr>
            <p:cNvPr id="12698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983" name="Text Box 4"/>
            <p:cNvSpPr txBox="1">
              <a:spLocks noChangeArrowheads="1"/>
            </p:cNvSpPr>
            <p:nvPr/>
          </p:nvSpPr>
          <p:spPr bwMode="auto">
            <a:xfrm>
              <a:off x="1129" y="386"/>
              <a:ext cx="3455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4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WIRELESS </a:t>
            </a:r>
            <a:r>
              <a:rPr lang="en-CA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DIGITAL COMMUNICATIONS MYTHS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Digital communications is superior to wireless analog communications!</a:t>
            </a: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Current </a:t>
            </a:r>
            <a:r>
              <a:rPr lang="en-CA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consumption, </a:t>
            </a: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analog is better.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Digital modulation is more complex and needs more resources (circuitry or computational).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CA" altLang="en-US" sz="2000" b="1" i="1">
                <a:solidFill>
                  <a:srgbClr val="000000"/>
                </a:solidFill>
                <a:latin typeface="Calibri" panose="020F0502020204030204" pitchFamily="34" charset="0"/>
              </a:rPr>
              <a:t>Digital voice is better than analog voice!</a:t>
            </a: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13263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Signal, amplitude and phase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552700" y="1973263"/>
            <a:ext cx="4033838" cy="3775075"/>
            <a:chOff x="1608" y="1243"/>
            <a:chExt cx="2541" cy="2378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" y="1243"/>
              <a:ext cx="2541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1608" y="1243"/>
              <a:ext cx="2541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3600" smtClean="0"/>
              <a:t>Amplitude of signal as a function of phase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00200"/>
            <a:ext cx="54705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11188" y="4806950"/>
            <a:ext cx="54800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Hellschreiber painted text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611188" y="0"/>
            <a:ext cx="7769225" cy="4748213"/>
            <a:chOff x="385" y="0"/>
            <a:chExt cx="4894" cy="2991"/>
          </a:xfrm>
        </p:grpSpPr>
        <p:pic>
          <p:nvPicPr>
            <p:cNvPr id="184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0"/>
              <a:ext cx="4894" cy="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385" y="0"/>
              <a:ext cx="4894" cy="2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A" altLang="en-US"/>
            </a:p>
          </p:txBody>
        </p:sp>
      </p:grp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83907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350"/>
              </a:spcBef>
              <a:buClrTx/>
              <a:buFontTx/>
              <a:buNone/>
            </a:pPr>
            <a:r>
              <a:rPr lang="en-CA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Each character is sent on a double line, improving the ability to read the characters under a noisy channel, communicated as a series of dots. A black (white ) dot is coded as 900 (980) Hertz tone. The tones modulate in amplitude a RF carrier. Is signaling analog or digital? Is the data analog or digital?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CA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FREQUENCY DOMAIN REPRESENTATION OF SIGNALS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A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1299</Words>
  <Application>Microsoft Office PowerPoint</Application>
  <PresentationFormat>On-screen Show (4:3)</PresentationFormat>
  <Paragraphs>351</Paragraphs>
  <Slides>58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 Unicode MS</vt:lpstr>
      <vt:lpstr>Microsoft YaHei</vt:lpstr>
      <vt:lpstr>Arial</vt:lpstr>
      <vt:lpstr>Calibri</vt:lpstr>
      <vt:lpstr>ＭＳ Ｐゴシック</vt:lpstr>
      <vt:lpstr>Symbol</vt:lpstr>
      <vt:lpstr>Tahoma</vt:lpstr>
      <vt:lpstr>Times New Roman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Amplitude of signal as a function of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Communications and Networks</dc:title>
  <dc:creator>Thomas Fronckowiak Jr.</dc:creator>
  <cp:lastModifiedBy>Michel Barbeau</cp:lastModifiedBy>
  <cp:revision>197</cp:revision>
  <cp:lastPrinted>2011-01-03T03:48:36Z</cp:lastPrinted>
  <dcterms:created xsi:type="dcterms:W3CDTF">2011-01-02T23:46:06Z</dcterms:created>
  <dcterms:modified xsi:type="dcterms:W3CDTF">2016-02-07T20:56:22Z</dcterms:modified>
</cp:coreProperties>
</file>