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6" r:id="rId2"/>
    <p:sldId id="300" r:id="rId3"/>
    <p:sldId id="298" r:id="rId4"/>
    <p:sldId id="297" r:id="rId5"/>
    <p:sldId id="301" r:id="rId6"/>
    <p:sldId id="280" r:id="rId7"/>
    <p:sldId id="257" r:id="rId8"/>
    <p:sldId id="278" r:id="rId9"/>
    <p:sldId id="262" r:id="rId10"/>
    <p:sldId id="269" r:id="rId11"/>
    <p:sldId id="283" r:id="rId12"/>
    <p:sldId id="270" r:id="rId13"/>
    <p:sldId id="271" r:id="rId14"/>
    <p:sldId id="282" r:id="rId15"/>
    <p:sldId id="263" r:id="rId16"/>
    <p:sldId id="272" r:id="rId17"/>
    <p:sldId id="265" r:id="rId18"/>
    <p:sldId id="290" r:id="rId19"/>
    <p:sldId id="292" r:id="rId20"/>
    <p:sldId id="296" r:id="rId21"/>
    <p:sldId id="264" r:id="rId22"/>
    <p:sldId id="302" r:id="rId23"/>
    <p:sldId id="293" r:id="rId24"/>
    <p:sldId id="294" r:id="rId25"/>
    <p:sldId id="268" r:id="rId26"/>
    <p:sldId id="303" r:id="rId27"/>
    <p:sldId id="299" r:id="rId28"/>
    <p:sldId id="305" r:id="rId29"/>
    <p:sldId id="284" r:id="rId30"/>
    <p:sldId id="285" r:id="rId31"/>
    <p:sldId id="286" r:id="rId32"/>
    <p:sldId id="287" r:id="rId33"/>
    <p:sldId id="320" r:id="rId34"/>
    <p:sldId id="274" r:id="rId35"/>
    <p:sldId id="275" r:id="rId36"/>
    <p:sldId id="288" r:id="rId37"/>
    <p:sldId id="279" r:id="rId38"/>
    <p:sldId id="306" r:id="rId39"/>
    <p:sldId id="276" r:id="rId40"/>
    <p:sldId id="289" r:id="rId41"/>
    <p:sldId id="321" r:id="rId42"/>
    <p:sldId id="307" r:id="rId43"/>
    <p:sldId id="309" r:id="rId44"/>
    <p:sldId id="311" r:id="rId45"/>
    <p:sldId id="310" r:id="rId46"/>
    <p:sldId id="318" r:id="rId47"/>
    <p:sldId id="313" r:id="rId48"/>
    <p:sldId id="312" r:id="rId49"/>
    <p:sldId id="315" r:id="rId50"/>
    <p:sldId id="316" r:id="rId51"/>
    <p:sldId id="317" r:id="rId52"/>
    <p:sldId id="319" r:id="rId53"/>
    <p:sldId id="304" r:id="rId54"/>
    <p:sldId id="295" r:id="rId55"/>
    <p:sldId id="322" r:id="rId56"/>
    <p:sldId id="324" r:id="rId57"/>
    <p:sldId id="32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autoAdjust="0"/>
    <p:restoredTop sz="94660"/>
  </p:normalViewPr>
  <p:slideViewPr>
    <p:cSldViewPr snapToGrid="0" snapToObjects="1" showGuides="1">
      <p:cViewPr varScale="1">
        <p:scale>
          <a:sx n="65" d="100"/>
          <a:sy n="65" d="100"/>
        </p:scale>
        <p:origin x="78" y="9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4E188D-707A-4D4A-9BBB-875D1FDD1C44}" type="datetimeFigureOut">
              <a:rPr lang="en-US" smtClean="0"/>
              <a:pPr/>
              <a:t>3/23/2015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61EFC-F3AD-EB4B-B111-7593A2B9878A}" type="slidenum">
              <a:rPr lang="en-US" smtClean="0"/>
              <a:pPr/>
              <a:t>‹#›</a:t>
            </a:fld>
            <a:endParaRPr lang="en-US"/>
          </a:p>
        </p:txBody>
      </p:sp>
    </p:spTree>
    <p:extLst>
      <p:ext uri="{BB962C8B-B14F-4D97-AF65-F5344CB8AC3E}">
        <p14:creationId xmlns:p14="http://schemas.microsoft.com/office/powerpoint/2010/main" val="272062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90C04-FEF7-8846-BA00-A533FEF840BF}"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7E155-582A-3C46-998F-E2A6599081B8}" type="slidenum">
              <a:rPr lang="en-US" smtClean="0"/>
              <a:pPr/>
              <a:t>‹#›</a:t>
            </a:fld>
            <a:endParaRPr lang="en-US"/>
          </a:p>
        </p:txBody>
      </p:sp>
    </p:spTree>
    <p:extLst>
      <p:ext uri="{BB962C8B-B14F-4D97-AF65-F5344CB8AC3E}">
        <p14:creationId xmlns:p14="http://schemas.microsoft.com/office/powerpoint/2010/main" val="749709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F4664C-440F-4D77-87FF-4BE72773DBB2}" type="slidenum">
              <a:rPr lang="en-US" smtClean="0"/>
              <a:pPr/>
              <a:t>19</a:t>
            </a:fld>
            <a:endParaRPr lang="en-US"/>
          </a:p>
        </p:txBody>
      </p:sp>
    </p:spTree>
    <p:extLst>
      <p:ext uri="{BB962C8B-B14F-4D97-AF65-F5344CB8AC3E}">
        <p14:creationId xmlns:p14="http://schemas.microsoft.com/office/powerpoint/2010/main" val="263404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07E155-582A-3C46-998F-E2A6599081B8}" type="slidenum">
              <a:rPr lang="en-US" smtClean="0"/>
              <a:pPr/>
              <a:t>39</a:t>
            </a:fld>
            <a:endParaRPr lang="en-US"/>
          </a:p>
        </p:txBody>
      </p:sp>
    </p:spTree>
    <p:extLst>
      <p:ext uri="{BB962C8B-B14F-4D97-AF65-F5344CB8AC3E}">
        <p14:creationId xmlns:p14="http://schemas.microsoft.com/office/powerpoint/2010/main" val="64359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p:txBody>
          <a:bodyPr/>
          <a:lstStyle/>
          <a:p>
            <a:pPr eaLnBrk="1" hangingPunct="1">
              <a:spcBef>
                <a:spcPct val="0"/>
              </a:spcBef>
            </a:pPr>
            <a:r>
              <a:rPr lang="en-US" b="1" noProof="1" smtClean="0"/>
              <a:t>Counter Mode</a:t>
            </a:r>
          </a:p>
          <a:p>
            <a:pPr eaLnBrk="1" hangingPunct="1">
              <a:spcBef>
                <a:spcPct val="0"/>
              </a:spcBef>
            </a:pPr>
            <a:endParaRPr lang="en-US" b="0" noProof="1" smtClean="0"/>
          </a:p>
          <a:p>
            <a:pPr eaLnBrk="1" hangingPunct="1">
              <a:spcBef>
                <a:spcPct val="0"/>
              </a:spcBef>
            </a:pPr>
            <a:r>
              <a:rPr lang="en-US" b="0" noProof="1" smtClean="0"/>
              <a:t>The counter mode,</a:t>
            </a:r>
            <a:r>
              <a:rPr lang="en-US" b="0" baseline="0" noProof="1" smtClean="0"/>
              <a:t> of AES, was created specifically for 802.11i.</a:t>
            </a:r>
          </a:p>
          <a:p>
            <a:pPr eaLnBrk="1" hangingPunct="1">
              <a:spcBef>
                <a:spcPct val="0"/>
              </a:spcBef>
            </a:pPr>
            <a:endParaRPr lang="en-US" b="0" baseline="0" noProof="1" smtClean="0"/>
          </a:p>
          <a:p>
            <a:pPr eaLnBrk="1" hangingPunct="1">
              <a:spcBef>
                <a:spcPct val="0"/>
              </a:spcBef>
            </a:pPr>
            <a:r>
              <a:rPr lang="en-US" b="0" baseline="0" noProof="1" smtClean="0"/>
              <a:t>It is used in combination with cipher block chaining (CBC) to generate the </a:t>
            </a:r>
            <a:r>
              <a:rPr lang="en-US" b="1" baseline="0" noProof="1" smtClean="0"/>
              <a:t>message integrity code</a:t>
            </a:r>
            <a:r>
              <a:rPr lang="en-US" b="0" baseline="0" noProof="1" smtClean="0"/>
              <a:t> (MIC). The MIC applies to the entire MPDU, including the header. For replay protection purposes, the header includes a nonce. The nonce consists of a packet number (48 bits), MAC address (48 bits) and priority field (8 bits), for a total of 104 bits. The MIC is computed before encryption. The data part together with the MIC are encrypted.</a:t>
            </a:r>
            <a:endParaRPr lang="en-US" b="0" noProof="1" smtClean="0"/>
          </a:p>
          <a:p>
            <a:pPr eaLnBrk="1" hangingPunct="1">
              <a:spcBef>
                <a:spcPct val="0"/>
              </a:spcBef>
            </a:pPr>
            <a:endParaRPr lang="en-US" b="0" noProof="1" smtClean="0"/>
          </a:p>
          <a:p>
            <a:pPr eaLnBrk="1" hangingPunct="1">
              <a:spcBef>
                <a:spcPct val="0"/>
              </a:spcBef>
            </a:pPr>
            <a:r>
              <a:rPr lang="en-US" noProof="1" smtClean="0"/>
              <a:t>Successive 128-bit keystreams</a:t>
            </a:r>
            <a:r>
              <a:rPr lang="en-US" baseline="0" noProof="1" smtClean="0"/>
              <a:t> are obtained by encrypting the combination of the key, IV and counter. The nonce of the MIC is used for the counter (of fragments of a packet) together with  a 8-bit flag value and 16-bit counter, for a total of 128 bits.</a:t>
            </a:r>
          </a:p>
          <a:p>
            <a:pPr eaLnBrk="1" hangingPunct="1">
              <a:spcBef>
                <a:spcPct val="0"/>
              </a:spcBef>
            </a:pPr>
            <a:endParaRPr lang="en-US" baseline="0" noProof="1" smtClean="0"/>
          </a:p>
          <a:p>
            <a:pPr eaLnBrk="1" hangingPunct="1">
              <a:spcBef>
                <a:spcPct val="0"/>
              </a:spcBef>
            </a:pPr>
            <a:r>
              <a:rPr lang="en-US" baseline="0" noProof="1" smtClean="0"/>
              <a:t>Threat: </a:t>
            </a:r>
            <a:r>
              <a:rPr lang="en-US" i="1" baseline="0" noProof="1" smtClean="0"/>
              <a:t>brute force attack!</a:t>
            </a:r>
          </a:p>
          <a:p>
            <a:pPr eaLnBrk="1" hangingPunct="1">
              <a:spcBef>
                <a:spcPct val="0"/>
              </a:spcBef>
            </a:pPr>
            <a:endParaRPr lang="en-US" i="1" baseline="0" noProof="1" smtClean="0"/>
          </a:p>
          <a:p>
            <a:pPr eaLnBrk="1" hangingPunct="1">
              <a:spcBef>
                <a:spcPct val="0"/>
              </a:spcBef>
            </a:pPr>
            <a:r>
              <a:rPr lang="en-US" i="0" baseline="0" noProof="1" smtClean="0"/>
              <a:t>Source:</a:t>
            </a:r>
          </a:p>
          <a:p>
            <a:pPr eaLnBrk="1" hangingPunct="1">
              <a:spcBef>
                <a:spcPct val="0"/>
              </a:spcBef>
            </a:pPr>
            <a:endParaRPr lang="en-US" i="0" baseline="0" noProof="1" smtClean="0"/>
          </a:p>
          <a:p>
            <a:pPr eaLnBrk="1" hangingPunct="1">
              <a:spcBef>
                <a:spcPct val="0"/>
              </a:spcBef>
            </a:pPr>
            <a:r>
              <a:rPr lang="en-US" sz="1100" dirty="0" smtClean="0"/>
              <a:t>Counter with CBC-MAC (CCM), Request for Comments: 3610, September 2003.</a:t>
            </a:r>
            <a:endParaRPr lang="en-US" i="0" noProof="1" smtClean="0"/>
          </a:p>
        </p:txBody>
      </p:sp>
      <p:sp>
        <p:nvSpPr>
          <p:cNvPr id="14340" name="Slide Number Placeholder 3"/>
          <p:cNvSpPr txBox="1">
            <a:spLocks noGrp="1"/>
          </p:cNvSpPr>
          <p:nvPr/>
        </p:nvSpPr>
        <p:spPr bwMode="auto">
          <a:xfrm>
            <a:off x="3884415" y="8685896"/>
            <a:ext cx="2972098" cy="456595"/>
          </a:xfrm>
          <a:prstGeom prst="rect">
            <a:avLst/>
          </a:prstGeom>
          <a:noFill/>
          <a:ln w="9525">
            <a:noFill/>
            <a:miter lim="800000"/>
            <a:headEnd/>
            <a:tailEnd/>
          </a:ln>
        </p:spPr>
        <p:txBody>
          <a:bodyPr lIns="96644" tIns="48322" rIns="96644" bIns="48322" anchor="b"/>
          <a:lstStyle/>
          <a:p>
            <a:pPr algn="r" defTabSz="966616"/>
            <a:fld id="{67332842-B949-4082-B32C-D8D17C7AF7D7}" type="slidenum">
              <a:rPr lang="en-US" sz="1300">
                <a:latin typeface="Calibri" pitchFamily="34" charset="0"/>
              </a:rPr>
              <a:pPr algn="r" defTabSz="966616"/>
              <a:t>40</a:t>
            </a:fld>
            <a:endParaRPr lang="en-US" sz="1300" dirty="0">
              <a:latin typeface="Calibri" pitchFamily="34" charset="0"/>
            </a:endParaRPr>
          </a:p>
        </p:txBody>
      </p:sp>
    </p:spTree>
    <p:extLst>
      <p:ext uri="{BB962C8B-B14F-4D97-AF65-F5344CB8AC3E}">
        <p14:creationId xmlns:p14="http://schemas.microsoft.com/office/powerpoint/2010/main" val="251806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07E155-582A-3C46-998F-E2A6599081B8}" type="slidenum">
              <a:rPr lang="en-US" smtClean="0"/>
              <a:pPr/>
              <a:t>41</a:t>
            </a:fld>
            <a:endParaRPr lang="en-US"/>
          </a:p>
        </p:txBody>
      </p:sp>
    </p:spTree>
    <p:extLst>
      <p:ext uri="{BB962C8B-B14F-4D97-AF65-F5344CB8AC3E}">
        <p14:creationId xmlns:p14="http://schemas.microsoft.com/office/powerpoint/2010/main" val="150846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WEP device level authentication, the station must provide to the AP a proof of ownership of the key.</a:t>
            </a:r>
          </a:p>
          <a:p>
            <a:endParaRPr lang="en-US" baseline="0" dirty="0" smtClean="0"/>
          </a:p>
          <a:p>
            <a:r>
              <a:rPr lang="en-US" baseline="0" dirty="0" smtClean="0"/>
              <a:t>Four messages are exchanged.</a:t>
            </a:r>
          </a:p>
          <a:p>
            <a:endParaRPr lang="en-US" baseline="0" dirty="0" smtClean="0"/>
          </a:p>
          <a:p>
            <a:pPr marL="228580" indent="-228580">
              <a:buFont typeface="+mj-lt"/>
              <a:buAutoNum type="arabicPeriod"/>
            </a:pPr>
            <a:r>
              <a:rPr lang="en-US" baseline="0" dirty="0" smtClean="0"/>
              <a:t>The station request.</a:t>
            </a:r>
          </a:p>
          <a:p>
            <a:pPr marL="228580" indent="-228580">
              <a:buFont typeface="+mj-lt"/>
              <a:buAutoNum type="arabicPeriod"/>
            </a:pPr>
            <a:r>
              <a:rPr lang="en-US" baseline="0" dirty="0" smtClean="0"/>
              <a:t>The AP sends a challenge, i.e. a 128-bit random value.</a:t>
            </a:r>
          </a:p>
          <a:p>
            <a:pPr marL="228580" indent="-228580">
              <a:buFont typeface="+mj-lt"/>
              <a:buAutoNum type="arabicPeriod"/>
            </a:pPr>
            <a:r>
              <a:rPr lang="en-US" baseline="0" dirty="0" smtClean="0"/>
              <a:t>The station sends a response, i.e. the 128-bit random value encrypted with the RC4 cipher stream.</a:t>
            </a:r>
          </a:p>
          <a:p>
            <a:pPr marL="228580" indent="-228580">
              <a:buFont typeface="+mj-lt"/>
              <a:buAutoNum type="arabicPeriod"/>
            </a:pPr>
            <a:r>
              <a:rPr lang="en-US" baseline="0" dirty="0" smtClean="0"/>
              <a:t>The AP decrypts the response. If the decrypted response matches the original challenge value, then an authenticate response is sent to the station.</a:t>
            </a:r>
          </a:p>
          <a:p>
            <a:endParaRPr lang="en-US" baseline="0" dirty="0" smtClean="0"/>
          </a:p>
          <a:p>
            <a:r>
              <a:rPr lang="en-US" baseline="0" dirty="0" smtClean="0"/>
              <a:t>Limitations:</a:t>
            </a:r>
          </a:p>
          <a:p>
            <a:endParaRPr lang="en-US" baseline="0" dirty="0" smtClean="0"/>
          </a:p>
          <a:p>
            <a:pPr marL="228580" indent="-228580">
              <a:buFont typeface="+mj-lt"/>
              <a:buAutoNum type="arabicPeriod"/>
            </a:pPr>
            <a:r>
              <a:rPr lang="en-US" baseline="0" dirty="0" smtClean="0"/>
              <a:t>Authentication is one-way, i.e. the AP is not authenticated by the station.</a:t>
            </a:r>
          </a:p>
          <a:p>
            <a:pPr marL="228580" indent="-228580">
              <a:buFont typeface="+mj-lt"/>
              <a:buAutoNum type="arabicPeriod"/>
            </a:pPr>
            <a:r>
              <a:rPr lang="en-US" baseline="0" dirty="0" smtClean="0"/>
              <a:t>After the completion of the authentication phase, subsequent traffic is not authenticated.</a:t>
            </a:r>
          </a:p>
          <a:p>
            <a:pPr marL="228580" indent="-228580">
              <a:buFont typeface="+mj-lt"/>
              <a:buAutoNum type="arabicPeriod"/>
            </a:pPr>
            <a:r>
              <a:rPr lang="en-US" baseline="0" dirty="0" smtClean="0"/>
              <a:t>Authentication spoofing [</a:t>
            </a:r>
            <a:r>
              <a:rPr lang="en-US" baseline="0" dirty="0" err="1" smtClean="0"/>
              <a:t>Arbaugh</a:t>
            </a:r>
            <a:r>
              <a:rPr lang="en-US" baseline="0" dirty="0" smtClean="0"/>
              <a:t> et al. 2001; </a:t>
            </a:r>
            <a:r>
              <a:rPr lang="en-US" baseline="0" dirty="0" err="1" smtClean="0"/>
              <a:t>Borisov</a:t>
            </a:r>
            <a:r>
              <a:rPr lang="en-US" baseline="0" dirty="0" smtClean="0"/>
              <a:t> et all, 2001]: The key stream is derived by </a:t>
            </a:r>
            <a:r>
              <a:rPr lang="en-US" baseline="0" dirty="0" err="1" smtClean="0"/>
              <a:t>XORing</a:t>
            </a:r>
            <a:r>
              <a:rPr lang="en-US" baseline="0" dirty="0" smtClean="0"/>
              <a:t> the challenge value with the response. The key stream is used by the attacker to create proper responses to new challenges.</a:t>
            </a:r>
            <a:endParaRPr lang="en-US" dirty="0"/>
          </a:p>
        </p:txBody>
      </p:sp>
      <p:sp>
        <p:nvSpPr>
          <p:cNvPr id="4" name="Slide Number Placeholder 3"/>
          <p:cNvSpPr>
            <a:spLocks noGrp="1"/>
          </p:cNvSpPr>
          <p:nvPr>
            <p:ph type="sldNum" sz="quarter" idx="10"/>
          </p:nvPr>
        </p:nvSpPr>
        <p:spPr/>
        <p:txBody>
          <a:bodyPr/>
          <a:lstStyle/>
          <a:p>
            <a:fld id="{D1F4664C-440F-4D77-87FF-4BE72773DBB2}" type="slidenum">
              <a:rPr lang="en-US" smtClean="0"/>
              <a:pPr/>
              <a:t>54</a:t>
            </a:fld>
            <a:endParaRPr lang="en-US"/>
          </a:p>
        </p:txBody>
      </p:sp>
    </p:spTree>
    <p:extLst>
      <p:ext uri="{BB962C8B-B14F-4D97-AF65-F5344CB8AC3E}">
        <p14:creationId xmlns:p14="http://schemas.microsoft.com/office/powerpoint/2010/main" val="23496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56B56-D715-475B-9197-1730EA7FCD5C}" type="slidenum">
              <a:rPr lang="en-US"/>
              <a:pPr/>
              <a:t>20</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dirty="0" smtClean="0"/>
              <a:t>This article tells a story in which a third party purchased of cell phone records of a subscriber.</a:t>
            </a:r>
          </a:p>
          <a:p>
            <a:endParaRPr lang="en-US" dirty="0" smtClean="0"/>
          </a:p>
          <a:p>
            <a:r>
              <a:rPr lang="en-US" dirty="0" smtClean="0"/>
              <a:t>The victim subscriber</a:t>
            </a:r>
            <a:r>
              <a:rPr lang="en-US" baseline="0" dirty="0" smtClean="0"/>
              <a:t> is Wesley Clark, who had been involved, in 2004, in the preparation of the campaign of the US president as a security expert. </a:t>
            </a:r>
          </a:p>
          <a:p>
            <a:endParaRPr lang="en-US" baseline="0" dirty="0" smtClean="0"/>
          </a:p>
          <a:p>
            <a:r>
              <a:rPr lang="en-US" baseline="0" dirty="0" smtClean="0"/>
              <a:t>The sale of cell-phone records to third parties is not illegal (2006).</a:t>
            </a:r>
          </a:p>
          <a:p>
            <a:endParaRPr lang="en-US" baseline="0" dirty="0" smtClean="0"/>
          </a:p>
          <a:p>
            <a:r>
              <a:rPr lang="en-US" baseline="0" dirty="0" smtClean="0"/>
              <a:t>The methods can be used for other kinds of attacks such as employee tracking (the </a:t>
            </a:r>
            <a:r>
              <a:rPr lang="en-US" i="1" baseline="0" dirty="0" err="1" smtClean="0"/>
              <a:t>omniboss</a:t>
            </a:r>
            <a:r>
              <a:rPr lang="en-US" i="1" baseline="0" dirty="0" smtClean="0"/>
              <a:t> </a:t>
            </a:r>
            <a:r>
              <a:rPr lang="en-US" baseline="0" dirty="0" smtClean="0"/>
              <a:t>concept) and car tracking by car-rental companies (to detect violations of rental contracts).</a:t>
            </a:r>
            <a:endParaRPr lang="en-US" dirty="0" smtClean="0"/>
          </a:p>
          <a:p>
            <a:endParaRPr lang="en-US" dirty="0"/>
          </a:p>
        </p:txBody>
      </p:sp>
    </p:spTree>
    <p:extLst>
      <p:ext uri="{BB962C8B-B14F-4D97-AF65-F5344CB8AC3E}">
        <p14:creationId xmlns:p14="http://schemas.microsoft.com/office/powerpoint/2010/main" val="159385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F4664C-440F-4D77-87FF-4BE72773DBB2}" type="slidenum">
              <a:rPr lang="en-US" smtClean="0"/>
              <a:pPr/>
              <a:t>23</a:t>
            </a:fld>
            <a:endParaRPr lang="en-US"/>
          </a:p>
        </p:txBody>
      </p:sp>
    </p:spTree>
    <p:extLst>
      <p:ext uri="{BB962C8B-B14F-4D97-AF65-F5344CB8AC3E}">
        <p14:creationId xmlns:p14="http://schemas.microsoft.com/office/powerpoint/2010/main" val="229412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F4664C-440F-4D77-87FF-4BE72773DBB2}" type="slidenum">
              <a:rPr lang="en-US" smtClean="0"/>
              <a:pPr/>
              <a:t>24</a:t>
            </a:fld>
            <a:endParaRPr lang="en-US"/>
          </a:p>
        </p:txBody>
      </p:sp>
    </p:spTree>
    <p:extLst>
      <p:ext uri="{BB962C8B-B14F-4D97-AF65-F5344CB8AC3E}">
        <p14:creationId xmlns:p14="http://schemas.microsoft.com/office/powerpoint/2010/main" val="396191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4664C-440F-4D77-87FF-4BE72773DBB2}" type="slidenum">
              <a:rPr lang="en-US" smtClean="0"/>
              <a:pPr/>
              <a:t>29</a:t>
            </a:fld>
            <a:endParaRPr lang="en-US"/>
          </a:p>
        </p:txBody>
      </p:sp>
    </p:spTree>
    <p:extLst>
      <p:ext uri="{BB962C8B-B14F-4D97-AF65-F5344CB8AC3E}">
        <p14:creationId xmlns:p14="http://schemas.microsoft.com/office/powerpoint/2010/main" val="135267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p:txBody>
          <a:bodyPr/>
          <a:lstStyle/>
          <a:p>
            <a:pPr eaLnBrk="1" hangingPunct="1">
              <a:lnSpc>
                <a:spcPct val="80000"/>
              </a:lnSpc>
            </a:pPr>
            <a:r>
              <a:rPr lang="en-US" b="1" dirty="0" smtClean="0">
                <a:latin typeface="Times New Roman" pitchFamily="18" charset="0"/>
                <a:cs typeface="Times New Roman" pitchFamily="18" charset="0"/>
              </a:rPr>
              <a:t>The RC4 Stream Cipher of WEP</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Initialization Vector </a:t>
            </a:r>
            <a:r>
              <a:rPr lang="en-US" dirty="0" smtClean="0">
                <a:latin typeface="Times New Roman" pitchFamily="18" charset="0"/>
                <a:cs typeface="Times New Roman" pitchFamily="18" charset="0"/>
              </a:rPr>
              <a:t>(IV) is a 24-bit random value chosen by the sender independently for each MPDU. </a:t>
            </a:r>
            <a:r>
              <a:rPr lang="en-US" i="1" dirty="0" smtClean="0">
                <a:latin typeface="Times New Roman" pitchFamily="18" charset="0"/>
                <a:cs typeface="Times New Roman" pitchFamily="18" charset="0"/>
              </a:rPr>
              <a:t>It is like each MPDU has its own new stream! </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default key</a:t>
            </a:r>
            <a:r>
              <a:rPr lang="en-US" dirty="0" smtClean="0">
                <a:latin typeface="Times New Roman" pitchFamily="18" charset="0"/>
                <a:cs typeface="Times New Roman" pitchFamily="18" charset="0"/>
              </a:rPr>
              <a:t> is a 40- or 104-bit key shared between an AP and several stations.</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key-mapping key</a:t>
            </a:r>
            <a:r>
              <a:rPr lang="en-US" dirty="0" smtClean="0">
                <a:latin typeface="Times New Roman" pitchFamily="18" charset="0"/>
                <a:cs typeface="Times New Roman" pitchFamily="18" charset="0"/>
              </a:rPr>
              <a:t> a is 40- or 104-bit key shared between an AP and one station.</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Use of a 24-bit IV and a 40-bit key is called 64-bit security. Use of a 24-bit IV and a 104-bit key is called 128-bit security. All MPDUs are encrypted with the same key.</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Data is encrypted by RC4 using an IV and a default key or a key-mapping key (secret symmetric key). </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Integrity Check Value</a:t>
            </a:r>
            <a:r>
              <a:rPr lang="en-US" dirty="0" smtClean="0">
                <a:latin typeface="Times New Roman" pitchFamily="18" charset="0"/>
                <a:cs typeface="Times New Roman" pitchFamily="18" charset="0"/>
              </a:rPr>
              <a:t> (ICV) is a mechanism to verify if frames are intact. CRC-32 is used for that purpose. It is not a security mechanism, but an error detection technique!</a:t>
            </a:r>
          </a:p>
          <a:p>
            <a:pPr eaLnBrk="1" hangingPunct="1">
              <a:lnSpc>
                <a:spcPct val="80000"/>
              </a:lnSpc>
            </a:pPr>
            <a:endParaRPr lang="en-US" dirty="0" smtClean="0">
              <a:latin typeface="Times New Roman" pitchFamily="18" charset="0"/>
              <a:cs typeface="Times New Roman" pitchFamily="18" charset="0"/>
            </a:endParaRPr>
          </a:p>
          <a:p>
            <a:pPr eaLnBrk="1" hangingPunct="1">
              <a:lnSpc>
                <a:spcPct val="80000"/>
              </a:lnSpc>
            </a:pPr>
            <a:r>
              <a:rPr lang="en-US" dirty="0" smtClean="0">
                <a:latin typeface="Times New Roman" pitchFamily="18" charset="0"/>
                <a:cs typeface="Times New Roman" pitchFamily="18" charset="0"/>
              </a:rPr>
              <a:t>A great advantage of WEP/RC4 is the ease of implementation (does not use complex operations to implement). It is done in the wireless interface hardware.</a:t>
            </a:r>
          </a:p>
        </p:txBody>
      </p:sp>
      <p:sp>
        <p:nvSpPr>
          <p:cNvPr id="10244" name="Slide Number Placeholder 3"/>
          <p:cNvSpPr txBox="1">
            <a:spLocks noGrp="1"/>
          </p:cNvSpPr>
          <p:nvPr/>
        </p:nvSpPr>
        <p:spPr bwMode="auto">
          <a:xfrm>
            <a:off x="3884415" y="8685896"/>
            <a:ext cx="2972098" cy="456595"/>
          </a:xfrm>
          <a:prstGeom prst="rect">
            <a:avLst/>
          </a:prstGeom>
          <a:noFill/>
          <a:ln w="9525">
            <a:noFill/>
            <a:miter lim="800000"/>
            <a:headEnd/>
            <a:tailEnd/>
          </a:ln>
        </p:spPr>
        <p:txBody>
          <a:bodyPr lIns="96644" tIns="48322" rIns="96644" bIns="48322" anchor="b"/>
          <a:lstStyle/>
          <a:p>
            <a:pPr algn="r" defTabSz="966616"/>
            <a:fld id="{B1968178-0B6C-4FAB-8ADF-8FD44B532A22}" type="slidenum">
              <a:rPr lang="en-US" sz="1300">
                <a:latin typeface="Calibri" pitchFamily="34" charset="0"/>
              </a:rPr>
              <a:pPr algn="r" defTabSz="966616"/>
              <a:t>30</a:t>
            </a:fld>
            <a:endParaRPr lang="en-US" sz="1300" dirty="0">
              <a:latin typeface="Calibri" pitchFamily="34" charset="0"/>
            </a:endParaRPr>
          </a:p>
        </p:txBody>
      </p:sp>
    </p:spTree>
    <p:extLst>
      <p:ext uri="{BB962C8B-B14F-4D97-AF65-F5344CB8AC3E}">
        <p14:creationId xmlns:p14="http://schemas.microsoft.com/office/powerpoint/2010/main" val="72380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p:txBody>
          <a:bodyPr/>
          <a:lstStyle/>
          <a:p>
            <a:pPr eaLnBrk="1" hangingPunct="1">
              <a:spcBef>
                <a:spcPct val="0"/>
              </a:spcBef>
            </a:pPr>
            <a:r>
              <a:rPr lang="en-US" noProof="1" smtClean="0"/>
              <a:t>RC4 is a symmetric algorithm. Decryption is the reverse of encryption. Same </a:t>
            </a:r>
            <a:r>
              <a:rPr lang="en-US" dirty="0" smtClean="0">
                <a:latin typeface="Times New Roman" pitchFamily="18" charset="0"/>
                <a:cs typeface="Times New Roman" pitchFamily="18" charset="0"/>
              </a:rPr>
              <a:t>IV and default key or key-mapping key are used.</a:t>
            </a:r>
            <a:endParaRPr lang="en-US" noProof="1" smtClean="0"/>
          </a:p>
        </p:txBody>
      </p:sp>
      <p:sp>
        <p:nvSpPr>
          <p:cNvPr id="11268" name="Slide Number Placeholder 3"/>
          <p:cNvSpPr txBox="1">
            <a:spLocks noGrp="1"/>
          </p:cNvSpPr>
          <p:nvPr/>
        </p:nvSpPr>
        <p:spPr bwMode="auto">
          <a:xfrm>
            <a:off x="3884415" y="8685896"/>
            <a:ext cx="2972098" cy="456595"/>
          </a:xfrm>
          <a:prstGeom prst="rect">
            <a:avLst/>
          </a:prstGeom>
          <a:noFill/>
          <a:ln w="9525">
            <a:noFill/>
            <a:miter lim="800000"/>
            <a:headEnd/>
            <a:tailEnd/>
          </a:ln>
        </p:spPr>
        <p:txBody>
          <a:bodyPr lIns="96644" tIns="48322" rIns="96644" bIns="48322" anchor="b"/>
          <a:lstStyle/>
          <a:p>
            <a:pPr algn="r" defTabSz="966616"/>
            <a:fld id="{88A4E81F-2180-450F-A70A-A331D7C5B562}" type="slidenum">
              <a:rPr lang="en-US" sz="1300">
                <a:latin typeface="Calibri" pitchFamily="34" charset="0"/>
              </a:rPr>
              <a:pPr algn="r" defTabSz="966616"/>
              <a:t>31</a:t>
            </a:fld>
            <a:endParaRPr lang="en-US" sz="1300" dirty="0">
              <a:latin typeface="Calibri" pitchFamily="34" charset="0"/>
            </a:endParaRPr>
          </a:p>
        </p:txBody>
      </p:sp>
    </p:spTree>
    <p:extLst>
      <p:ext uri="{BB962C8B-B14F-4D97-AF65-F5344CB8AC3E}">
        <p14:creationId xmlns:p14="http://schemas.microsoft.com/office/powerpoint/2010/main" val="21400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237">
              <a:defRPr/>
            </a:pPr>
            <a:r>
              <a:rPr lang="en-US" b="1" baseline="0" dirty="0" smtClean="0">
                <a:latin typeface="Times New Roman" pitchFamily="18" charset="0"/>
                <a:cs typeface="Times New Roman" pitchFamily="18" charset="0"/>
              </a:rPr>
              <a:t>Obtaining MPDUs Encrypted with Same Key stream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 Reuse of IV Values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24-bit</a:t>
            </a:r>
            <a:r>
              <a:rPr lang="en-US" baseline="0" dirty="0" smtClean="0">
                <a:latin typeface="Times New Roman" pitchFamily="18" charset="0"/>
                <a:cs typeface="Times New Roman" pitchFamily="18" charset="0"/>
              </a:rPr>
              <a:t> IV field means that there are 2 power 24 (almost 17 million different IV values).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At 11 Mbps, 1kB frame size,  1,343 </a:t>
            </a:r>
            <a:r>
              <a:rPr lang="en-US" baseline="0" dirty="0" err="1" smtClean="0">
                <a:latin typeface="Times New Roman" pitchFamily="18" charset="0"/>
                <a:cs typeface="Times New Roman" pitchFamily="18" charset="0"/>
              </a:rPr>
              <a:t>MPDUs</a:t>
            </a:r>
            <a:r>
              <a:rPr lang="en-US" baseline="0" dirty="0" smtClean="0">
                <a:latin typeface="Times New Roman" pitchFamily="18" charset="0"/>
                <a:cs typeface="Times New Roman" pitchFamily="18" charset="0"/>
              </a:rPr>
              <a:t> are transmitted per second over the network.</a:t>
            </a:r>
          </a:p>
          <a:p>
            <a:r>
              <a:rPr lang="en-US" baseline="0" dirty="0" smtClean="0">
                <a:latin typeface="Times New Roman" pitchFamily="18" charset="0"/>
                <a:cs typeface="Times New Roman" pitchFamily="18" charset="0"/>
              </a:rPr>
              <a:t>	</a:t>
            </a:r>
          </a:p>
          <a:p>
            <a:r>
              <a:rPr lang="en-US" baseline="0" dirty="0" smtClean="0">
                <a:latin typeface="Times New Roman" pitchFamily="18" charset="0"/>
                <a:cs typeface="Times New Roman" pitchFamily="18" charset="0"/>
              </a:rPr>
              <a:t>	Frame size 1024 bytes/frame * 8 bits/byte = 8,192 bits/frame</a:t>
            </a:r>
          </a:p>
          <a:p>
            <a:r>
              <a:rPr lang="en-US" baseline="0" dirty="0" smtClean="0">
                <a:latin typeface="Times New Roman" pitchFamily="18" charset="0"/>
                <a:cs typeface="Times New Roman" pitchFamily="18" charset="0"/>
              </a:rPr>
              <a:t>	Frame rate 11 Mbps / 8,192 bits/frame =11*10^6 bps / 8,192 bits/frame = 1,343 frames/second</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It takes less than 4 hours to use all possible IV values.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	17*10^6 IV values / 1,343 frames/second = 12,658 seconds</a:t>
            </a:r>
          </a:p>
          <a:p>
            <a:r>
              <a:rPr lang="en-US" baseline="0" dirty="0" smtClean="0">
                <a:latin typeface="Times New Roman" pitchFamily="18" charset="0"/>
                <a:cs typeface="Times New Roman" pitchFamily="18" charset="0"/>
              </a:rPr>
              <a:t>	</a:t>
            </a:r>
          </a:p>
          <a:p>
            <a:r>
              <a:rPr lang="en-US" baseline="0" dirty="0" smtClean="0">
                <a:latin typeface="Times New Roman" pitchFamily="18" charset="0"/>
                <a:cs typeface="Times New Roman" pitchFamily="18" charset="0"/>
              </a:rPr>
              <a:t>	12,656 seconds / 3600 seconds/hour = 3.5 hours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Collection of several MPDUs encrypted with the same IV is done quickly.</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IV values are reused by individual stations and across stations (there is nothing unique to each station entering in the formation of the RC4 seed).</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2) ARP Packets Collection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Address Resolution Protocol (ARP) packets can collected to obtain MPDUs encrypted with the same keys stream. They are of a fixed format. The XOR of an encrypted ARP packet with an ARP packet template reveals parts of the key stream, and also a small part of the secret key. Less than 85,000 iterations (</a:t>
            </a:r>
            <a:r>
              <a:rPr lang="en-US" i="1" baseline="0" dirty="0" smtClean="0">
                <a:latin typeface="Times New Roman" pitchFamily="18" charset="0"/>
                <a:cs typeface="Times New Roman" pitchFamily="18" charset="0"/>
              </a:rPr>
              <a:t>less than 60 seconds</a:t>
            </a:r>
            <a:r>
              <a:rPr lang="en-US" baseline="0" dirty="0" smtClean="0">
                <a:latin typeface="Times New Roman" pitchFamily="18" charset="0"/>
                <a:cs typeface="Times New Roman" pitchFamily="18" charset="0"/>
              </a:rPr>
              <a:t>) lead to the secret key [</a:t>
            </a:r>
            <a:r>
              <a:rPr lang="en-US" baseline="0" dirty="0" err="1" smtClean="0">
                <a:latin typeface="Times New Roman" pitchFamily="18" charset="0"/>
                <a:cs typeface="Times New Roman" pitchFamily="18" charset="0"/>
              </a:rPr>
              <a:t>Tews</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Weinmann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Pyshkin</a:t>
            </a:r>
            <a:r>
              <a:rPr lang="en-US" baseline="0" dirty="0" smtClean="0">
                <a:latin typeface="Times New Roman" pitchFamily="18" charset="0"/>
                <a:cs typeface="Times New Roman" pitchFamily="18" charset="0"/>
              </a:rPr>
              <a:t> 2008].</a:t>
            </a:r>
          </a:p>
        </p:txBody>
      </p:sp>
      <p:sp>
        <p:nvSpPr>
          <p:cNvPr id="4" name="Slide Number Placeholder 3"/>
          <p:cNvSpPr>
            <a:spLocks noGrp="1"/>
          </p:cNvSpPr>
          <p:nvPr>
            <p:ph type="sldNum" sz="quarter" idx="10"/>
          </p:nvPr>
        </p:nvSpPr>
        <p:spPr/>
        <p:txBody>
          <a:bodyPr/>
          <a:lstStyle/>
          <a:p>
            <a:fld id="{D1F4664C-440F-4D77-87FF-4BE72773DBB2}" type="slidenum">
              <a:rPr lang="en-US" smtClean="0"/>
              <a:pPr/>
              <a:t>32</a:t>
            </a:fld>
            <a:endParaRPr lang="en-US"/>
          </a:p>
        </p:txBody>
      </p:sp>
    </p:spTree>
    <p:extLst>
      <p:ext uri="{BB962C8B-B14F-4D97-AF65-F5344CB8AC3E}">
        <p14:creationId xmlns:p14="http://schemas.microsoft.com/office/powerpoint/2010/main" val="253257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p:txBody>
          <a:bodyPr>
            <a:normAutofit fontScale="92500" lnSpcReduction="10000"/>
          </a:bodyPr>
          <a:lstStyle/>
          <a:p>
            <a:pPr eaLnBrk="1" hangingPunct="1">
              <a:spcBef>
                <a:spcPct val="0"/>
              </a:spcBef>
            </a:pPr>
            <a:r>
              <a:rPr lang="en-US" b="1" noProof="1" smtClean="0">
                <a:latin typeface="Times New Roman" pitchFamily="18" charset="0"/>
                <a:cs typeface="Times New Roman" pitchFamily="18" charset="0"/>
              </a:rPr>
              <a:t>Temporal Key Integrity Protocol (TKIP)</a:t>
            </a:r>
          </a:p>
          <a:p>
            <a:pPr eaLnBrk="1" hangingPunct="1">
              <a:spcBef>
                <a:spcPct val="0"/>
              </a:spcBef>
            </a:pPr>
            <a:endParaRPr lang="en-US" noProof="1" smtClean="0">
              <a:latin typeface="Times New Roman" pitchFamily="18" charset="0"/>
              <a:cs typeface="Times New Roman" pitchFamily="18" charset="0"/>
            </a:endParaRPr>
          </a:p>
          <a:p>
            <a:pPr eaLnBrk="1" hangingPunct="1">
              <a:spcBef>
                <a:spcPct val="0"/>
              </a:spcBef>
            </a:pPr>
            <a:r>
              <a:rPr lang="en-US" i="1" noProof="1" smtClean="0">
                <a:latin typeface="Times New Roman" pitchFamily="18" charset="0"/>
                <a:cs typeface="Times New Roman" pitchFamily="18" charset="0"/>
              </a:rPr>
              <a:t>New IV format! </a:t>
            </a:r>
            <a:r>
              <a:rPr lang="en-US" i="0" noProof="1" smtClean="0">
                <a:latin typeface="Times New Roman" pitchFamily="18" charset="0"/>
                <a:cs typeface="Times New Roman" pitchFamily="18" charset="0"/>
              </a:rPr>
              <a:t>32 more bits are added to the 24</a:t>
            </a:r>
            <a:r>
              <a:rPr lang="en-US" i="0" baseline="0" noProof="1" smtClean="0">
                <a:latin typeface="Times New Roman" pitchFamily="18" charset="0"/>
                <a:cs typeface="Times New Roman" pitchFamily="18" charset="0"/>
              </a:rPr>
              <a:t> bits already allocated to WEP, for a total of  56 bits (seven bytes). Effectively, only the first six IV bytes are used (one byte is ignored for weak key avoidance). </a:t>
            </a:r>
            <a:endParaRPr lang="en-US" i="0" noProof="1" smtClean="0">
              <a:latin typeface="Times New Roman" pitchFamily="18" charset="0"/>
              <a:cs typeface="Times New Roman" pitchFamily="18" charset="0"/>
            </a:endParaRPr>
          </a:p>
          <a:p>
            <a:pPr eaLnBrk="1" hangingPunct="1">
              <a:spcBef>
                <a:spcPct val="0"/>
              </a:spcBef>
            </a:pPr>
            <a:endParaRPr lang="en-US" noProof="1" smtClean="0">
              <a:latin typeface="Times New Roman" pitchFamily="18" charset="0"/>
              <a:cs typeface="Times New Roman" pitchFamily="18" charset="0"/>
            </a:endParaRPr>
          </a:p>
          <a:p>
            <a:pPr eaLnBrk="1" hangingPunct="1">
              <a:spcBef>
                <a:spcPct val="0"/>
              </a:spcBef>
            </a:pPr>
            <a:r>
              <a:rPr lang="en-US" noProof="1" smtClean="0">
                <a:latin typeface="Times New Roman" pitchFamily="18" charset="0"/>
                <a:cs typeface="Times New Roman" pitchFamily="18" charset="0"/>
              </a:rPr>
              <a:t>A mixing function combines the encryption</a:t>
            </a:r>
            <a:r>
              <a:rPr lang="en-US" baseline="0" noProof="1" smtClean="0">
                <a:latin typeface="Times New Roman" pitchFamily="18" charset="0"/>
                <a:cs typeface="Times New Roman" pitchFamily="18" charset="0"/>
              </a:rPr>
              <a:t> key, IV and MAC address to create the RC4 seed. The use of the MAC address as an input avoids the use of identical seeds across stations.</a:t>
            </a:r>
          </a:p>
          <a:p>
            <a:pPr eaLnBrk="1" hangingPunct="1">
              <a:spcBef>
                <a:spcPct val="0"/>
              </a:spcBef>
            </a:pPr>
            <a:endParaRPr lang="en-US" baseline="0" noProof="1" smtClean="0">
              <a:latin typeface="Times New Roman" pitchFamily="18" charset="0"/>
              <a:cs typeface="Times New Roman" pitchFamily="18" charset="0"/>
            </a:endParaRPr>
          </a:p>
          <a:p>
            <a:pPr eaLnBrk="1" hangingPunct="1">
              <a:spcBef>
                <a:spcPct val="0"/>
              </a:spcBef>
            </a:pPr>
            <a:r>
              <a:rPr lang="en-US" baseline="0" noProof="1" smtClean="0">
                <a:latin typeface="Times New Roman" pitchFamily="18" charset="0"/>
                <a:cs typeface="Times New Roman" pitchFamily="18" charset="0"/>
              </a:rPr>
              <a:t>Packet numbering, in sequence, is used for </a:t>
            </a:r>
            <a:r>
              <a:rPr lang="en-US" b="1" baseline="0" noProof="1" smtClean="0">
                <a:latin typeface="Times New Roman" pitchFamily="18" charset="0"/>
                <a:cs typeface="Times New Roman" pitchFamily="18" charset="0"/>
              </a:rPr>
              <a:t>replay protection</a:t>
            </a:r>
            <a:r>
              <a:rPr lang="en-US" baseline="0" noProof="1" smtClean="0">
                <a:latin typeface="Times New Roman" pitchFamily="18" charset="0"/>
                <a:cs typeface="Times New Roman" pitchFamily="18" charset="0"/>
              </a:rPr>
              <a:t>.</a:t>
            </a:r>
          </a:p>
          <a:p>
            <a:pPr eaLnBrk="1" hangingPunct="1">
              <a:spcBef>
                <a:spcPct val="0"/>
              </a:spcBef>
            </a:pPr>
            <a:endParaRPr lang="en-US" baseline="0" noProof="1" smtClean="0">
              <a:latin typeface="Times New Roman" pitchFamily="18" charset="0"/>
              <a:cs typeface="Times New Roman" pitchFamily="18" charset="0"/>
            </a:endParaRPr>
          </a:p>
          <a:p>
            <a:pPr eaLnBrk="1" hangingPunct="1">
              <a:spcBef>
                <a:spcPct val="0"/>
              </a:spcBef>
            </a:pPr>
            <a:r>
              <a:rPr lang="en-US" baseline="0" noProof="1" smtClean="0">
                <a:latin typeface="Times New Roman" pitchFamily="18" charset="0"/>
                <a:cs typeface="Times New Roman" pitchFamily="18" charset="0"/>
              </a:rPr>
              <a:t>There is a 64-bit </a:t>
            </a:r>
            <a:r>
              <a:rPr lang="en-US" b="1" baseline="0" noProof="1" smtClean="0">
                <a:latin typeface="Times New Roman" pitchFamily="18" charset="0"/>
                <a:cs typeface="Times New Roman" pitchFamily="18" charset="0"/>
              </a:rPr>
              <a:t>integrity check value</a:t>
            </a:r>
            <a:r>
              <a:rPr lang="en-US" baseline="0" noProof="1" smtClean="0">
                <a:latin typeface="Times New Roman" pitchFamily="18" charset="0"/>
                <a:cs typeface="Times New Roman" pitchFamily="18" charset="0"/>
              </a:rPr>
              <a:t>, based on the MICHAEL (Message Integrity Code) technique. MICHAEL uses solely shift and add operations.</a:t>
            </a:r>
            <a:endParaRPr lang="en-US" noProof="1" smtClean="0">
              <a:latin typeface="Times New Roman" pitchFamily="18" charset="0"/>
              <a:cs typeface="Times New Roman" pitchFamily="18" charset="0"/>
            </a:endParaRPr>
          </a:p>
          <a:p>
            <a:pPr eaLnBrk="1" hangingPunct="1">
              <a:spcBef>
                <a:spcPct val="0"/>
              </a:spcBef>
            </a:pPr>
            <a:endParaRPr lang="en-US" noProof="1" smtClean="0">
              <a:latin typeface="Times New Roman" pitchFamily="18" charset="0"/>
              <a:cs typeface="Times New Roman" pitchFamily="18" charset="0"/>
            </a:endParaRPr>
          </a:p>
          <a:p>
            <a:pPr eaLnBrk="1" hangingPunct="1">
              <a:spcBef>
                <a:spcPct val="0"/>
              </a:spcBef>
            </a:pPr>
            <a:r>
              <a:rPr lang="en-US" noProof="1" smtClean="0">
                <a:latin typeface="Times New Roman" pitchFamily="18" charset="0"/>
                <a:cs typeface="Times New Roman" pitchFamily="18" charset="0"/>
              </a:rPr>
              <a:t>Deprecated in 802.11m</a:t>
            </a:r>
            <a:r>
              <a:rPr lang="en-US" baseline="0" noProof="1" smtClean="0">
                <a:latin typeface="Times New Roman" pitchFamily="18" charset="0"/>
                <a:cs typeface="Times New Roman" pitchFamily="18" charset="0"/>
              </a:rPr>
              <a:t> (</a:t>
            </a:r>
            <a:r>
              <a:rPr lang="en-US" i="1" baseline="0" noProof="1" smtClean="0">
                <a:latin typeface="Times New Roman" pitchFamily="18" charset="0"/>
                <a:cs typeface="Times New Roman" pitchFamily="18" charset="0"/>
              </a:rPr>
              <a:t>802.11 cleanup</a:t>
            </a:r>
            <a:r>
              <a:rPr lang="en-US" baseline="0" noProof="1" smtClean="0">
                <a:latin typeface="Times New Roman" pitchFamily="18" charset="0"/>
                <a:cs typeface="Times New Roman" pitchFamily="18" charset="0"/>
              </a:rPr>
              <a:t>).</a:t>
            </a:r>
          </a:p>
          <a:p>
            <a:pPr eaLnBrk="1" hangingPunct="1">
              <a:spcBef>
                <a:spcPct val="0"/>
              </a:spcBef>
            </a:pPr>
            <a:endParaRPr lang="en-US" baseline="0" noProof="1" smtClean="0">
              <a:latin typeface="Times New Roman" pitchFamily="18" charset="0"/>
              <a:cs typeface="Times New Roman" pitchFamily="18" charset="0"/>
            </a:endParaRPr>
          </a:p>
          <a:p>
            <a:pPr eaLnBrk="1" hangingPunct="1">
              <a:spcBef>
                <a:spcPct val="0"/>
              </a:spcBef>
            </a:pPr>
            <a:r>
              <a:rPr lang="en-US" b="1" baseline="0" noProof="1" smtClean="0">
                <a:latin typeface="Times New Roman" pitchFamily="18" charset="0"/>
                <a:cs typeface="Times New Roman" pitchFamily="18" charset="0"/>
              </a:rPr>
              <a:t>Threat: Brute Force</a:t>
            </a:r>
          </a:p>
          <a:p>
            <a:pPr eaLnBrk="1" hangingPunct="1">
              <a:spcBef>
                <a:spcPct val="0"/>
              </a:spcBef>
            </a:pPr>
            <a:endParaRPr lang="en-US" baseline="0" noProof="1" smtClean="0">
              <a:latin typeface="Times New Roman" pitchFamily="18" charset="0"/>
              <a:cs typeface="Times New Roman" pitchFamily="18" charset="0"/>
            </a:endParaRPr>
          </a:p>
          <a:p>
            <a:pPr eaLnBrk="1" hangingPunct="1">
              <a:spcBef>
                <a:spcPct val="0"/>
              </a:spcBef>
            </a:pPr>
            <a:r>
              <a:rPr lang="en-US" noProof="1" smtClean="0">
                <a:latin typeface="Times New Roman" pitchFamily="18" charset="0"/>
                <a:cs typeface="Times New Roman" pitchFamily="18" charset="0"/>
              </a:rPr>
              <a:t>Attack</a:t>
            </a:r>
          </a:p>
          <a:p>
            <a:pPr eaLnBrk="1" hangingPunct="1">
              <a:spcBef>
                <a:spcPct val="0"/>
              </a:spcBef>
            </a:pPr>
            <a:endParaRPr lang="en-US" noProof="1" smtClean="0">
              <a:latin typeface="Times New Roman" pitchFamily="18" charset="0"/>
              <a:cs typeface="Times New Roman" pitchFamily="18" charset="0"/>
            </a:endParaRPr>
          </a:p>
          <a:p>
            <a:pPr marL="228580" indent="-228580">
              <a:spcBef>
                <a:spcPct val="0"/>
              </a:spcBef>
              <a:buFont typeface="+mj-lt"/>
              <a:buAutoNum type="arabicPeriod"/>
            </a:pPr>
            <a:r>
              <a:rPr lang="en-US" noProof="1" smtClean="0">
                <a:latin typeface="Times New Roman" pitchFamily="18" charset="0"/>
                <a:cs typeface="Times New Roman" pitchFamily="18" charset="0"/>
              </a:rPr>
              <a:t>Capture frames (get nonces entering in the calculation of the key) during the 4-way handshake for key establishment (e.g., use program </a:t>
            </a:r>
            <a:r>
              <a:rPr lang="en-US" i="1" noProof="1" smtClean="0">
                <a:latin typeface="Times New Roman" pitchFamily="18" charset="0"/>
                <a:cs typeface="Times New Roman" pitchFamily="18" charset="0"/>
              </a:rPr>
              <a:t>airodum-ng</a:t>
            </a:r>
            <a:r>
              <a:rPr lang="en-US" noProof="1" smtClean="0">
                <a:latin typeface="Times New Roman" pitchFamily="18" charset="0"/>
                <a:cs typeface="Times New Roman" pitchFamily="18" charset="0"/>
              </a:rPr>
              <a:t>). Re-keying can be forced using a deauthentication attack.</a:t>
            </a:r>
          </a:p>
          <a:p>
            <a:pPr marL="228580" indent="-228580">
              <a:spcBef>
                <a:spcPct val="0"/>
              </a:spcBef>
              <a:buFont typeface="+mj-lt"/>
              <a:buAutoNum type="arabicPeriod"/>
            </a:pPr>
            <a:r>
              <a:rPr lang="en-US" noProof="1" smtClean="0">
                <a:latin typeface="Times New Roman" pitchFamily="18" charset="0"/>
                <a:cs typeface="Times New Roman" pitchFamily="18" charset="0"/>
              </a:rPr>
              <a:t>Use brute force</a:t>
            </a:r>
            <a:r>
              <a:rPr lang="en-US" baseline="0" noProof="1" smtClean="0">
                <a:latin typeface="Times New Roman" pitchFamily="18" charset="0"/>
                <a:cs typeface="Times New Roman" pitchFamily="18" charset="0"/>
              </a:rPr>
              <a:t> to find the encryption key (e.g., using program </a:t>
            </a:r>
            <a:r>
              <a:rPr lang="en-US" i="1" baseline="0" noProof="1" smtClean="0">
                <a:latin typeface="Times New Roman" pitchFamily="18" charset="0"/>
                <a:cs typeface="Times New Roman" pitchFamily="18" charset="0"/>
              </a:rPr>
              <a:t>cowpatty</a:t>
            </a:r>
            <a:r>
              <a:rPr lang="en-US" baseline="0" noProof="1" smtClean="0">
                <a:latin typeface="Times New Roman" pitchFamily="18" charset="0"/>
                <a:cs typeface="Times New Roman" pitchFamily="18" charset="0"/>
              </a:rPr>
              <a:t>), i.e. try all possibilities. </a:t>
            </a:r>
            <a:r>
              <a:rPr lang="en-US" i="1" baseline="0" noProof="1" smtClean="0">
                <a:latin typeface="Times New Roman" pitchFamily="18" charset="0"/>
                <a:cs typeface="Times New Roman" pitchFamily="18" charset="0"/>
              </a:rPr>
              <a:t>Can be very slow, i.e. take years!</a:t>
            </a:r>
            <a:endParaRPr lang="en-US" i="1" noProof="1" smtClean="0">
              <a:latin typeface="Times New Roman" pitchFamily="18" charset="0"/>
              <a:cs typeface="Times New Roman" pitchFamily="18" charset="0"/>
            </a:endParaRPr>
          </a:p>
          <a:p>
            <a:pPr marL="216214" indent="-216214">
              <a:spcBef>
                <a:spcPct val="0"/>
              </a:spcBef>
              <a:buAutoNum type="arabicParenR"/>
            </a:pPr>
            <a:endParaRPr lang="en-US" noProof="1" smtClean="0"/>
          </a:p>
        </p:txBody>
      </p:sp>
      <p:sp>
        <p:nvSpPr>
          <p:cNvPr id="13316" name="Slide Number Placeholder 3"/>
          <p:cNvSpPr txBox="1">
            <a:spLocks noGrp="1"/>
          </p:cNvSpPr>
          <p:nvPr/>
        </p:nvSpPr>
        <p:spPr bwMode="auto">
          <a:xfrm>
            <a:off x="3884415" y="8685896"/>
            <a:ext cx="2972098" cy="456595"/>
          </a:xfrm>
          <a:prstGeom prst="rect">
            <a:avLst/>
          </a:prstGeom>
          <a:noFill/>
          <a:ln w="9525">
            <a:noFill/>
            <a:miter lim="800000"/>
            <a:headEnd/>
            <a:tailEnd/>
          </a:ln>
        </p:spPr>
        <p:txBody>
          <a:bodyPr lIns="96644" tIns="48322" rIns="96644" bIns="48322" anchor="b"/>
          <a:lstStyle/>
          <a:p>
            <a:pPr algn="r" defTabSz="966616"/>
            <a:fld id="{1799A1CD-91E8-43DB-930E-F0C82589AF5E}" type="slidenum">
              <a:rPr lang="en-US" sz="1300">
                <a:latin typeface="Calibri" pitchFamily="34" charset="0"/>
              </a:rPr>
              <a:pPr algn="r" defTabSz="966616"/>
              <a:t>36</a:t>
            </a:fld>
            <a:endParaRPr lang="en-US" sz="1300" dirty="0">
              <a:latin typeface="Calibri" pitchFamily="34" charset="0"/>
            </a:endParaRPr>
          </a:p>
        </p:txBody>
      </p:sp>
    </p:spTree>
    <p:extLst>
      <p:ext uri="{BB962C8B-B14F-4D97-AF65-F5344CB8AC3E}">
        <p14:creationId xmlns:p14="http://schemas.microsoft.com/office/powerpoint/2010/main" val="73425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E047E835-D50B-E74E-9522-9DA402BD488E}"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E047E835-D50B-E74E-9522-9DA402BD488E}"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E047E835-D50B-E74E-9522-9DA402BD488E}"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E047E835-D50B-E74E-9522-9DA402BD488E}"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E047E835-D50B-E74E-9522-9DA402BD488E}"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E047E835-D50B-E74E-9522-9DA402BD488E}"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E047E835-D50B-E74E-9522-9DA402BD488E}"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E047E835-D50B-E74E-9522-9DA402BD488E}"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7E835-D50B-E74E-9522-9DA402BD488E}"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E047E835-D50B-E74E-9522-9DA402BD488E}"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E047E835-D50B-E74E-9522-9DA402BD488E}"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5280B-0440-2D4F-9D71-27E9915026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7E835-D50B-E74E-9522-9DA402BD488E}"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5280B-0440-2D4F-9D71-27E9915026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d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Microsoft_Visio_2003-2010_Drawing1.vsd"/></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4605"/>
            <a:ext cx="7772400" cy="1470025"/>
          </a:xfrm>
        </p:spPr>
        <p:txBody>
          <a:bodyPr>
            <a:normAutofit fontScale="90000"/>
          </a:bodyPr>
          <a:lstStyle/>
          <a:p>
            <a:r>
              <a:rPr lang="en-US" dirty="0" smtClean="0"/>
              <a:t>Chapter 4 – Wireless Security</a:t>
            </a:r>
            <a:br>
              <a:rPr lang="en-US" dirty="0" smtClean="0"/>
            </a:br>
            <a:r>
              <a:rPr lang="en-US" sz="3111" dirty="0" smtClean="0"/>
              <a:t/>
            </a:r>
            <a:br>
              <a:rPr lang="en-US" sz="3111" dirty="0" smtClean="0"/>
            </a:br>
            <a:endParaRPr lang="en-US" sz="3111" dirty="0"/>
          </a:p>
        </p:txBody>
      </p:sp>
      <p:sp>
        <p:nvSpPr>
          <p:cNvPr id="4" name="Subtitle 3"/>
          <p:cNvSpPr>
            <a:spLocks noGrp="1"/>
          </p:cNvSpPr>
          <p:nvPr>
            <p:ph type="subTitle" idx="1"/>
          </p:nvPr>
        </p:nvSpPr>
        <p:spPr>
          <a:xfrm>
            <a:off x="955964" y="4611848"/>
            <a:ext cx="7218218" cy="1123934"/>
          </a:xfrm>
        </p:spPr>
        <p:txBody>
          <a:bodyPr>
            <a:noAutofit/>
          </a:bodyPr>
          <a:lstStyle/>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Impact assessment</a:t>
            </a:r>
            <a:endParaRPr lang="en-US" sz="3200" dirty="0"/>
          </a:p>
        </p:txBody>
      </p:sp>
      <p:sp>
        <p:nvSpPr>
          <p:cNvPr id="10" name="Text Placeholder 9"/>
          <p:cNvSpPr>
            <a:spLocks noGrp="1"/>
          </p:cNvSpPr>
          <p:nvPr>
            <p:ph type="body" idx="1"/>
          </p:nvPr>
        </p:nvSpPr>
        <p:spPr/>
        <p:txBody>
          <a:bodyPr/>
          <a:lstStyle/>
          <a:p>
            <a:r>
              <a:rPr lang="en-US" dirty="0" smtClean="0"/>
              <a:t>Minor</a:t>
            </a:r>
            <a:endParaRPr lang="en-US" dirty="0"/>
          </a:p>
        </p:txBody>
      </p:sp>
      <p:sp>
        <p:nvSpPr>
          <p:cNvPr id="11" name="Text Placeholder 10"/>
          <p:cNvSpPr>
            <a:spLocks noGrp="1"/>
          </p:cNvSpPr>
          <p:nvPr>
            <p:ph type="body" sz="quarter" idx="3"/>
          </p:nvPr>
        </p:nvSpPr>
        <p:spPr/>
        <p:txBody>
          <a:bodyPr>
            <a:normAutofit fontScale="55000" lnSpcReduction="20000"/>
          </a:bodyPr>
          <a:lstStyle/>
          <a:p>
            <a:r>
              <a:rPr lang="en-US" dirty="0" smtClean="0"/>
              <a:t>February 2009 - Royal Canadian Mounted Police (RCMP) seizes 66 jammers of cellular phone, 911 and emergency service frequencies.</a:t>
            </a:r>
            <a:endParaRPr lang="en-US" dirty="0"/>
          </a:p>
        </p:txBody>
      </p:sp>
      <p:pic>
        <p:nvPicPr>
          <p:cNvPr id="14" name="Content Placeholder 13" descr="brouilleur_d_onde.jpg"/>
          <p:cNvPicPr>
            <a:picLocks noGrp="1" noChangeAspect="1"/>
          </p:cNvPicPr>
          <p:nvPr>
            <p:ph sz="quarter" idx="4"/>
          </p:nvPr>
        </p:nvPicPr>
        <p:blipFill>
          <a:blip r:embed="rId2"/>
          <a:srcRect t="-23385" b="-23385"/>
          <a:stretch>
            <a:fillRect/>
          </a:stretch>
        </p:blipFill>
        <p:spPr/>
      </p:pic>
      <p:sp>
        <p:nvSpPr>
          <p:cNvPr id="13" name="Content Placeholder 12"/>
          <p:cNvSpPr>
            <a:spLocks noGrp="1"/>
          </p:cNvSpPr>
          <p:nvPr>
            <p:ph sz="half" idx="2"/>
          </p:nvPr>
        </p:nvSpPr>
        <p:spPr/>
        <p:txBody>
          <a:bodyPr/>
          <a:lstStyle/>
          <a:p>
            <a:r>
              <a:rPr lang="en-US" dirty="0" smtClean="0"/>
              <a:t>Annoyance or reversible consequences</a:t>
            </a:r>
          </a:p>
          <a:p>
            <a:r>
              <a:rPr lang="en-US" dirty="0" smtClean="0"/>
              <a:t>Outages very limited in scope,  few users impaired for a short duration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 (cont’d)</a:t>
            </a:r>
            <a:endParaRPr lang="en-CA" dirty="0"/>
          </a:p>
        </p:txBody>
      </p:sp>
      <p:sp>
        <p:nvSpPr>
          <p:cNvPr id="3" name="TextBox 2"/>
          <p:cNvSpPr txBox="1"/>
          <p:nvPr/>
        </p:nvSpPr>
        <p:spPr>
          <a:xfrm>
            <a:off x="579549" y="1263090"/>
            <a:ext cx="4636394" cy="5632311"/>
          </a:xfrm>
          <a:prstGeom prst="rect">
            <a:avLst/>
          </a:prstGeom>
          <a:noFill/>
        </p:spPr>
        <p:txBody>
          <a:bodyPr wrap="square" rtlCol="0">
            <a:spAutoFit/>
          </a:bodyPr>
          <a:lstStyle/>
          <a:p>
            <a:r>
              <a:rPr lang="en-CA" b="1" dirty="0" smtClean="0"/>
              <a:t>Local residents dealing with open-and-shut case, sort of</a:t>
            </a:r>
          </a:p>
          <a:p>
            <a:r>
              <a:rPr lang="en-CA" dirty="0" smtClean="0"/>
              <a:t>July 2012</a:t>
            </a:r>
          </a:p>
          <a:p>
            <a:endParaRPr lang="en-CA" dirty="0" smtClean="0"/>
          </a:p>
          <a:p>
            <a:pPr algn="just"/>
            <a:r>
              <a:rPr lang="en-CA" dirty="0" smtClean="0"/>
              <a:t>New radio system at sub base fouling up garage door openers. Sondra Tuchman used to open her garage door from halfway down the block. Now she has to get out of her car, stand in front of the door and press the remote.</a:t>
            </a:r>
          </a:p>
          <a:p>
            <a:endParaRPr lang="en-CA" dirty="0" smtClean="0"/>
          </a:p>
          <a:p>
            <a:pPr algn="just"/>
            <a:r>
              <a:rPr lang="en-CA" dirty="0" smtClean="0"/>
              <a:t>A new radio system operating at the Naval Submarine Base in Groton may be to blame. The communications system is being used at most U.S. military installations to connect military personnel and civilian first responders over a wide area, and it "may interfere with nearby garage door openers in the surrounding community”.</a:t>
            </a:r>
          </a:p>
          <a:p>
            <a:endParaRPr lang="en-CA" dirty="0" smtClean="0"/>
          </a:p>
          <a:p>
            <a:endParaRPr lang="en-CA" dirty="0"/>
          </a:p>
        </p:txBody>
      </p:sp>
      <p:pic>
        <p:nvPicPr>
          <p:cNvPr id="5" name="Picture 4" descr="bilde.jpg"/>
          <p:cNvPicPr>
            <a:picLocks noChangeAspect="1"/>
          </p:cNvPicPr>
          <p:nvPr/>
        </p:nvPicPr>
        <p:blipFill>
          <a:blip r:embed="rId2"/>
          <a:stretch>
            <a:fillRect/>
          </a:stretch>
        </p:blipFill>
        <p:spPr>
          <a:xfrm>
            <a:off x="5254580" y="1996098"/>
            <a:ext cx="3619401" cy="29107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Impact assessment (cont’d)</a:t>
            </a:r>
            <a:endParaRPr lang="en-US" sz="3200" dirty="0"/>
          </a:p>
        </p:txBody>
      </p:sp>
      <p:sp>
        <p:nvSpPr>
          <p:cNvPr id="10" name="Text Placeholder 9"/>
          <p:cNvSpPr>
            <a:spLocks noGrp="1"/>
          </p:cNvSpPr>
          <p:nvPr>
            <p:ph type="body" idx="1"/>
          </p:nvPr>
        </p:nvSpPr>
        <p:spPr/>
        <p:txBody>
          <a:bodyPr/>
          <a:lstStyle/>
          <a:p>
            <a:r>
              <a:rPr lang="en-US" dirty="0" smtClean="0"/>
              <a:t>Moderate</a:t>
            </a:r>
            <a:endParaRPr lang="en-US" dirty="0"/>
          </a:p>
        </p:txBody>
      </p:sp>
      <p:sp>
        <p:nvSpPr>
          <p:cNvPr id="11" name="Text Placeholder 10"/>
          <p:cNvSpPr>
            <a:spLocks noGrp="1"/>
          </p:cNvSpPr>
          <p:nvPr>
            <p:ph type="body" sz="quarter" idx="3"/>
          </p:nvPr>
        </p:nvSpPr>
        <p:spPr/>
        <p:txBody>
          <a:bodyPr>
            <a:normAutofit fontScale="55000" lnSpcReduction="20000"/>
          </a:bodyPr>
          <a:lstStyle/>
          <a:p>
            <a:r>
              <a:rPr lang="en-US" dirty="0" smtClean="0"/>
              <a:t>October 2006 – Woman arrested at her arrival at the Cairo International Airport </a:t>
            </a:r>
            <a:r>
              <a:rPr lang="en-US" i="1" dirty="0" smtClean="0"/>
              <a:t>pregnant </a:t>
            </a:r>
            <a:r>
              <a:rPr lang="en-US" dirty="0" smtClean="0"/>
              <a:t>with 48 cellular phones.</a:t>
            </a:r>
            <a:endParaRPr lang="en-US" dirty="0"/>
          </a:p>
        </p:txBody>
      </p:sp>
      <p:sp>
        <p:nvSpPr>
          <p:cNvPr id="13" name="Content Placeholder 12"/>
          <p:cNvSpPr>
            <a:spLocks noGrp="1"/>
          </p:cNvSpPr>
          <p:nvPr>
            <p:ph sz="half" idx="2"/>
          </p:nvPr>
        </p:nvSpPr>
        <p:spPr/>
        <p:txBody>
          <a:bodyPr/>
          <a:lstStyle/>
          <a:p>
            <a:r>
              <a:rPr lang="en-US" dirty="0" smtClean="0"/>
              <a:t>Short duration service loss </a:t>
            </a:r>
          </a:p>
          <a:p>
            <a:r>
              <a:rPr lang="en-US" dirty="0" smtClean="0"/>
              <a:t>Outages that are limited in both scope and possible financial losses</a:t>
            </a:r>
            <a:endParaRPr lang="en-US" dirty="0"/>
          </a:p>
        </p:txBody>
      </p:sp>
      <p:pic>
        <p:nvPicPr>
          <p:cNvPr id="8" name="Content Placeholder 7" descr="cellulaires.jpg"/>
          <p:cNvPicPr>
            <a:picLocks noGrp="1" noChangeAspect="1"/>
          </p:cNvPicPr>
          <p:nvPr>
            <p:ph sz="quarter" idx="4"/>
          </p:nvPr>
        </p:nvPicPr>
        <p:blipFill>
          <a:blip r:embed="rId2"/>
          <a:srcRect l="-27018" r="-27018"/>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Impact assessment (cont’d)</a:t>
            </a:r>
            <a:endParaRPr lang="en-US" sz="3200" dirty="0"/>
          </a:p>
        </p:txBody>
      </p:sp>
      <p:sp>
        <p:nvSpPr>
          <p:cNvPr id="10" name="Text Placeholder 9"/>
          <p:cNvSpPr>
            <a:spLocks noGrp="1"/>
          </p:cNvSpPr>
          <p:nvPr>
            <p:ph type="body" idx="1"/>
          </p:nvPr>
        </p:nvSpPr>
        <p:spPr/>
        <p:txBody>
          <a:bodyPr/>
          <a:lstStyle/>
          <a:p>
            <a:r>
              <a:rPr lang="en-US" dirty="0" smtClean="0"/>
              <a:t>Significant</a:t>
            </a:r>
            <a:endParaRPr lang="en-US" dirty="0"/>
          </a:p>
        </p:txBody>
      </p:sp>
      <p:sp>
        <p:nvSpPr>
          <p:cNvPr id="11" name="Text Placeholder 10"/>
          <p:cNvSpPr>
            <a:spLocks noGrp="1"/>
          </p:cNvSpPr>
          <p:nvPr>
            <p:ph type="body" sz="quarter" idx="3"/>
          </p:nvPr>
        </p:nvSpPr>
        <p:spPr/>
        <p:txBody>
          <a:bodyPr>
            <a:normAutofit fontScale="40000" lnSpcReduction="20000"/>
          </a:bodyPr>
          <a:lstStyle/>
          <a:p>
            <a:r>
              <a:rPr lang="en-US" dirty="0" smtClean="0"/>
              <a:t>Poland, Lodz 2008 - Schoolboy hacks into city's tram system. Adapted a television remote control so it could change track points.  Twelve people were injured in one derailment, and the boy is suspected of having been involved in several similar incidents.</a:t>
            </a:r>
          </a:p>
        </p:txBody>
      </p:sp>
      <p:sp>
        <p:nvSpPr>
          <p:cNvPr id="13" name="Content Placeholder 12"/>
          <p:cNvSpPr>
            <a:spLocks noGrp="1"/>
          </p:cNvSpPr>
          <p:nvPr>
            <p:ph sz="half" idx="2"/>
          </p:nvPr>
        </p:nvSpPr>
        <p:spPr/>
        <p:txBody>
          <a:bodyPr/>
          <a:lstStyle/>
          <a:p>
            <a:r>
              <a:rPr lang="en-US" dirty="0" smtClean="0"/>
              <a:t>Service loss or outages over a long period of time with a large number of users impaired</a:t>
            </a:r>
          </a:p>
          <a:p>
            <a:r>
              <a:rPr lang="en-US" dirty="0" smtClean="0"/>
              <a:t>Possibly accompanied by law violations or substantial financial losses</a:t>
            </a:r>
            <a:endParaRPr lang="en-US" dirty="0"/>
          </a:p>
        </p:txBody>
      </p:sp>
      <p:pic>
        <p:nvPicPr>
          <p:cNvPr id="8" name="Content Placeholder 7" descr="wschool111.jpg"/>
          <p:cNvPicPr>
            <a:picLocks noGrp="1" noChangeAspect="1"/>
          </p:cNvPicPr>
          <p:nvPr>
            <p:ph sz="quarter" idx="4"/>
          </p:nvPr>
        </p:nvPicPr>
        <p:blipFill>
          <a:blip r:embed="rId2"/>
          <a:srcRect t="-54380" b="-54380"/>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 (cont’d)</a:t>
            </a:r>
            <a:endParaRPr lang="en-CA" dirty="0"/>
          </a:p>
        </p:txBody>
      </p:sp>
      <p:sp>
        <p:nvSpPr>
          <p:cNvPr id="3" name="TextBox 2"/>
          <p:cNvSpPr txBox="1"/>
          <p:nvPr/>
        </p:nvSpPr>
        <p:spPr>
          <a:xfrm>
            <a:off x="457199" y="1308847"/>
            <a:ext cx="4900412" cy="5078313"/>
          </a:xfrm>
          <a:prstGeom prst="rect">
            <a:avLst/>
          </a:prstGeom>
          <a:noFill/>
        </p:spPr>
        <p:txBody>
          <a:bodyPr wrap="square" rtlCol="0">
            <a:spAutoFit/>
          </a:bodyPr>
          <a:lstStyle/>
          <a:p>
            <a:r>
              <a:rPr lang="fr-FR" b="1" dirty="0" err="1" smtClean="0"/>
              <a:t>Phony</a:t>
            </a:r>
            <a:r>
              <a:rPr lang="fr-FR" b="1" dirty="0" smtClean="0"/>
              <a:t> calls </a:t>
            </a:r>
            <a:r>
              <a:rPr lang="fr-FR" b="1" dirty="0" err="1" smtClean="0"/>
              <a:t>clog</a:t>
            </a:r>
            <a:r>
              <a:rPr lang="fr-FR" b="1" dirty="0" smtClean="0"/>
              <a:t> Des Moines police radio</a:t>
            </a:r>
          </a:p>
          <a:p>
            <a:r>
              <a:rPr lang="fr-FR" dirty="0" err="1" smtClean="0"/>
              <a:t>December</a:t>
            </a:r>
            <a:r>
              <a:rPr lang="fr-FR" dirty="0" smtClean="0"/>
              <a:t> 2012</a:t>
            </a:r>
          </a:p>
          <a:p>
            <a:endParaRPr lang="fr-FR" b="1" dirty="0" smtClean="0"/>
          </a:p>
          <a:p>
            <a:pPr algn="just"/>
            <a:r>
              <a:rPr lang="en-CA" dirty="0" smtClean="0"/>
              <a:t>A Webster Township man programmed a radio to the Des Moines Police Department's communications frequency and used it to impersonate an officer while calling in nonexistent car crashes and fires, police said. </a:t>
            </a:r>
          </a:p>
          <a:p>
            <a:pPr algn="just"/>
            <a:endParaRPr lang="en-CA" dirty="0" smtClean="0"/>
          </a:p>
          <a:p>
            <a:pPr algn="just"/>
            <a:r>
              <a:rPr lang="en-CA" dirty="0" smtClean="0"/>
              <a:t>Kevin Grimes, 22, now faces 28 counts of obstructing emergency communications and eight counts of impersonating public officials. </a:t>
            </a:r>
          </a:p>
          <a:p>
            <a:endParaRPr lang="en-CA" dirty="0" smtClean="0"/>
          </a:p>
          <a:p>
            <a:pPr algn="just"/>
            <a:r>
              <a:rPr lang="en-CA" dirty="0" smtClean="0"/>
              <a:t>The eight impersonation counts come from the multiple alleged calls that forced Des Moines public safety departments to send people, vehicles and equipment to the scene of supposed incidents. ...</a:t>
            </a:r>
          </a:p>
        </p:txBody>
      </p:sp>
      <p:pic>
        <p:nvPicPr>
          <p:cNvPr id="4" name="Picture 3" descr="DesMoines.png"/>
          <p:cNvPicPr>
            <a:picLocks noChangeAspect="1"/>
          </p:cNvPicPr>
          <p:nvPr/>
        </p:nvPicPr>
        <p:blipFill>
          <a:blip r:embed="rId2"/>
          <a:stretch>
            <a:fillRect/>
          </a:stretch>
        </p:blipFill>
        <p:spPr>
          <a:xfrm>
            <a:off x="5641751" y="2286000"/>
            <a:ext cx="2857500" cy="228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Likelihood as a function of attacker motivation and technical difficulty</a:t>
            </a:r>
            <a:endParaRPr lang="en-US" dirty="0"/>
          </a:p>
        </p:txBody>
      </p:sp>
      <p:pic>
        <p:nvPicPr>
          <p:cNvPr id="4" name="Content Placeholder 3" descr="LikelihoodGrid.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5312" r="-5312"/>
              <a:stretch>
                <a:fillRect/>
              </a:stretch>
            </p:blipFill>
          </mc:Choice>
          <mc:Fallback>
            <p:blipFill>
              <a:blip r:embed="rId3"/>
              <a:srcRect l="-5312" r="-5312"/>
              <a:stretch>
                <a:fillRect/>
              </a:stretch>
            </p:blipFill>
          </mc:Fallback>
        </mc:AlternateConten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assessment</a:t>
            </a:r>
            <a:endParaRPr lang="en-US" dirty="0"/>
          </a:p>
        </p:txBody>
      </p:sp>
      <p:pic>
        <p:nvPicPr>
          <p:cNvPr id="4" name="Content Placeholder 3" descr="hacker_profiles.tiff"/>
          <p:cNvPicPr>
            <a:picLocks noGrp="1" noChangeAspect="1"/>
          </p:cNvPicPr>
          <p:nvPr>
            <p:ph idx="1"/>
          </p:nvPr>
        </p:nvPicPr>
        <p:blipFill>
          <a:blip r:embed="rId2"/>
          <a:srcRect l="-1828" r="-1828"/>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Canada's ranking for sensitive information</a:t>
            </a:r>
            <a:endParaRPr lang="en-US" dirty="0"/>
          </a:p>
        </p:txBody>
      </p:sp>
      <p:graphicFrame>
        <p:nvGraphicFramePr>
          <p:cNvPr id="4" name="Content Placeholder 3"/>
          <p:cNvGraphicFramePr>
            <a:graphicFrameLocks noGrp="1"/>
          </p:cNvGraphicFramePr>
          <p:nvPr>
            <p:ph idx="1"/>
          </p:nvPr>
        </p:nvGraphicFramePr>
        <p:xfrm>
          <a:off x="457200" y="1600200"/>
          <a:ext cx="8229600" cy="2291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Subcategory</a:t>
                      </a:r>
                      <a:endParaRPr lang="en-US" dirty="0"/>
                    </a:p>
                  </a:txBody>
                  <a:tcPr/>
                </a:tc>
                <a:tc>
                  <a:txBody>
                    <a:bodyPr/>
                    <a:lstStyle/>
                    <a:p>
                      <a:pPr algn="ctr"/>
                      <a:r>
                        <a:rPr lang="en-US" dirty="0" smtClean="0"/>
                        <a:t>	Motivation</a:t>
                      </a:r>
                      <a:endParaRPr lang="en-US" dirty="0"/>
                    </a:p>
                  </a:txBody>
                  <a:tcPr/>
                </a:tc>
                <a:tc>
                  <a:txBody>
                    <a:bodyPr/>
                    <a:lstStyle/>
                    <a:p>
                      <a:pPr algn="ctr"/>
                      <a:r>
                        <a:rPr lang="en-US" dirty="0" smtClean="0"/>
                        <a:t>Impact</a:t>
                      </a:r>
                      <a:endParaRPr lang="en-US" dirty="0"/>
                    </a:p>
                  </a:txBody>
                  <a:tcPr/>
                </a:tc>
              </a:tr>
              <a:tr h="370840">
                <a:tc>
                  <a:txBody>
                    <a:bodyPr/>
                    <a:lstStyle/>
                    <a:p>
                      <a:pPr algn="ctr"/>
                      <a:r>
                        <a:rPr lang="en-US" dirty="0" smtClean="0"/>
                        <a:t>Protected C</a:t>
                      </a:r>
                    </a:p>
                    <a:p>
                      <a:pPr algn="ctr"/>
                      <a:r>
                        <a:rPr lang="en-US" dirty="0" smtClean="0"/>
                        <a:t>(extremely sensitive)</a:t>
                      </a:r>
                      <a:endParaRPr lang="en-US" dirty="0"/>
                    </a:p>
                  </a:txBody>
                  <a:tcPr/>
                </a:tc>
                <a:tc rowSpan="2">
                  <a:txBody>
                    <a:bodyPr/>
                    <a:lstStyle/>
                    <a:p>
                      <a:pPr algn="ctr"/>
                      <a:r>
                        <a:rPr lang="en-US" dirty="0" smtClean="0"/>
                        <a:t>High</a:t>
                      </a:r>
                      <a:endParaRPr lang="en-US" dirty="0"/>
                    </a:p>
                  </a:txBody>
                  <a:tcPr/>
                </a:tc>
                <a:tc rowSpan="2">
                  <a:txBody>
                    <a:bodyPr/>
                    <a:lstStyle/>
                    <a:p>
                      <a:pPr algn="ctr"/>
                      <a:r>
                        <a:rPr lang="en-US" dirty="0" smtClean="0"/>
                        <a:t>Significant</a:t>
                      </a:r>
                      <a:endParaRPr lang="en-US" dirty="0"/>
                    </a:p>
                  </a:txBody>
                  <a:tcPr/>
                </a:tc>
              </a:tr>
              <a:tr h="370840">
                <a:tc>
                  <a:txBody>
                    <a:bodyPr/>
                    <a:lstStyle/>
                    <a:p>
                      <a:pPr algn="ctr"/>
                      <a:r>
                        <a:rPr lang="en-US" dirty="0" smtClean="0"/>
                        <a:t>Protected B</a:t>
                      </a:r>
                    </a:p>
                    <a:p>
                      <a:pPr algn="ctr"/>
                      <a:r>
                        <a:rPr lang="en-US" dirty="0" smtClean="0"/>
                        <a:t>(particularly sensitive )</a:t>
                      </a:r>
                      <a:endParaRPr lang="en-US" dirty="0"/>
                    </a:p>
                  </a:txBody>
                  <a:tcPr/>
                </a:tc>
                <a:tc vMerge="1">
                  <a:txBody>
                    <a:bodyPr/>
                    <a:lstStyle/>
                    <a:p>
                      <a:pPr algn="ctr"/>
                      <a:endParaRPr lang="en-US" dirty="0"/>
                    </a:p>
                  </a:txBody>
                  <a:tcPr/>
                </a:tc>
                <a:tc vMerge="1">
                  <a:txBody>
                    <a:bodyPr/>
                    <a:lstStyle/>
                    <a:p>
                      <a:pPr algn="ctr"/>
                      <a:endParaRPr lang="en-US" dirty="0"/>
                    </a:p>
                  </a:txBody>
                  <a:tcPr/>
                </a:tc>
              </a:tr>
              <a:tr h="370840">
                <a:tc>
                  <a:txBody>
                    <a:bodyPr/>
                    <a:lstStyle/>
                    <a:p>
                      <a:pPr algn="ctr"/>
                      <a:r>
                        <a:rPr lang="en-US" dirty="0" smtClean="0"/>
                        <a:t>Protected A</a:t>
                      </a:r>
                    </a:p>
                    <a:p>
                      <a:pPr algn="ctr"/>
                      <a:r>
                        <a:rPr lang="en-US" dirty="0" smtClean="0"/>
                        <a:t>(low-sensitive)</a:t>
                      </a:r>
                      <a:endParaRPr lang="en-US" dirty="0"/>
                    </a:p>
                  </a:txBody>
                  <a:tcPr/>
                </a:tc>
                <a:tc>
                  <a:txBody>
                    <a:bodyPr/>
                    <a:lstStyle/>
                    <a:p>
                      <a:pPr algn="ctr"/>
                      <a:r>
                        <a:rPr lang="en-US" dirty="0" smtClean="0"/>
                        <a:t>Moderate</a:t>
                      </a:r>
                      <a:endParaRPr lang="en-US" dirty="0"/>
                    </a:p>
                  </a:txBody>
                  <a:tcPr/>
                </a:tc>
                <a:tc>
                  <a:txBody>
                    <a:bodyPr/>
                    <a:lstStyle/>
                    <a:p>
                      <a:pPr algn="ctr"/>
                      <a:r>
                        <a:rPr lang="en-US" dirty="0" smtClean="0"/>
                        <a:t>Minor/Moderate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2" y="2340963"/>
            <a:ext cx="2864426" cy="2862322"/>
          </a:xfrm>
          <a:prstGeom prst="rect">
            <a:avLst/>
          </a:prstGeom>
          <a:noFill/>
        </p:spPr>
        <p:txBody>
          <a:bodyPr wrap="square" rtlCol="0">
            <a:spAutoFit/>
          </a:bodyPr>
          <a:lstStyle/>
          <a:p>
            <a:endParaRPr lang="en-CA" dirty="0" smtClean="0"/>
          </a:p>
          <a:p>
            <a:r>
              <a:rPr lang="en-CA" b="1" i="1" dirty="0" smtClean="0"/>
              <a:t>Murder</a:t>
            </a:r>
            <a:r>
              <a:rPr lang="en-CA" dirty="0" smtClean="0"/>
              <a:t> of </a:t>
            </a:r>
            <a:r>
              <a:rPr lang="en-CA" b="1" i="1" dirty="0" smtClean="0"/>
              <a:t>Salvatore </a:t>
            </a:r>
            <a:r>
              <a:rPr lang="en-CA" b="1" i="1" dirty="0" err="1" smtClean="0"/>
              <a:t>Montagna</a:t>
            </a:r>
            <a:r>
              <a:rPr lang="en-CA" dirty="0" smtClean="0"/>
              <a:t>: </a:t>
            </a:r>
            <a:r>
              <a:rPr lang="en-CA" dirty="0" err="1" smtClean="0"/>
              <a:t>Raynald</a:t>
            </a:r>
            <a:r>
              <a:rPr lang="en-CA" dirty="0" smtClean="0"/>
              <a:t> Desjardins apprehended by police </a:t>
            </a:r>
            <a:r>
              <a:rPr lang="en-CA" b="1" dirty="0" smtClean="0"/>
              <a:t>.....</a:t>
            </a:r>
            <a:r>
              <a:rPr lang="en-CA" dirty="0" smtClean="0"/>
              <a:t> </a:t>
            </a:r>
            <a:r>
              <a:rPr lang="en-CA" b="1" i="1" dirty="0" smtClean="0"/>
              <a:t>Blackberry</a:t>
            </a:r>
            <a:r>
              <a:rPr lang="en-CA" dirty="0" smtClean="0"/>
              <a:t> may have given up clues in </a:t>
            </a:r>
            <a:r>
              <a:rPr lang="en-CA" dirty="0" err="1" smtClean="0"/>
              <a:t>Montagna</a:t>
            </a:r>
            <a:r>
              <a:rPr lang="en-CA" dirty="0" smtClean="0"/>
              <a:t> </a:t>
            </a:r>
            <a:r>
              <a:rPr lang="en-CA" b="1" i="1" dirty="0" smtClean="0"/>
              <a:t>murder</a:t>
            </a:r>
            <a:r>
              <a:rPr lang="en-CA" dirty="0" smtClean="0"/>
              <a:t> </a:t>
            </a:r>
            <a:r>
              <a:rPr lang="en-CA" b="1" dirty="0" smtClean="0"/>
              <a:t>...</a:t>
            </a:r>
            <a:r>
              <a:rPr lang="en-CA" dirty="0" smtClean="0"/>
              <a:t> The police have successfully intercepted </a:t>
            </a:r>
            <a:r>
              <a:rPr lang="en-CA" b="1" i="1" dirty="0" smtClean="0"/>
              <a:t>PIN</a:t>
            </a:r>
            <a:r>
              <a:rPr lang="en-CA" dirty="0" smtClean="0"/>
              <a:t> messages, encrypted messaging </a:t>
            </a:r>
            <a:r>
              <a:rPr lang="en-CA" b="1" dirty="0" smtClean="0"/>
              <a:t>...</a:t>
            </a:r>
            <a:endParaRPr lang="en-CA" dirty="0"/>
          </a:p>
        </p:txBody>
      </p:sp>
      <p:pic>
        <p:nvPicPr>
          <p:cNvPr id="3074" name="Picture 2" descr="http://www.ctvnews.ca/polopoly_fs/1.190194!/httpImage/image._gen/derivatives/landscape_960/image."/>
          <p:cNvPicPr>
            <a:picLocks noChangeAspect="1" noChangeArrowheads="1"/>
          </p:cNvPicPr>
          <p:nvPr/>
        </p:nvPicPr>
        <p:blipFill>
          <a:blip r:embed="rId2"/>
          <a:srcRect/>
          <a:stretch>
            <a:fillRect/>
          </a:stretch>
        </p:blipFill>
        <p:spPr bwMode="auto">
          <a:xfrm>
            <a:off x="3141518" y="2340963"/>
            <a:ext cx="5715000" cy="3209926"/>
          </a:xfrm>
          <a:prstGeom prst="rect">
            <a:avLst/>
          </a:prstGeom>
          <a:noFill/>
        </p:spPr>
      </p:pic>
      <p:sp>
        <p:nvSpPr>
          <p:cNvPr id="7" name="TextBox 6"/>
          <p:cNvSpPr txBox="1"/>
          <p:nvPr/>
        </p:nvSpPr>
        <p:spPr>
          <a:xfrm>
            <a:off x="277092" y="1195956"/>
            <a:ext cx="8579426" cy="1077218"/>
          </a:xfrm>
          <a:prstGeom prst="rect">
            <a:avLst/>
          </a:prstGeom>
          <a:noFill/>
        </p:spPr>
        <p:txBody>
          <a:bodyPr wrap="square" rtlCol="0">
            <a:spAutoFit/>
          </a:bodyPr>
          <a:lstStyle/>
          <a:p>
            <a:r>
              <a:rPr lang="en-CA" sz="2800" b="1" dirty="0" smtClean="0"/>
              <a:t>BlackBerry messages may be used in Mafia murder case</a:t>
            </a:r>
          </a:p>
          <a:p>
            <a:r>
              <a:rPr lang="en-CA" dirty="0" smtClean="0"/>
              <a:t>CTVNews.ca, Jan. 2012</a:t>
            </a:r>
          </a:p>
          <a:p>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Arial" pitchFamily="34" charset="0"/>
                <a:cs typeface="Arial" pitchFamily="34" charset="0"/>
              </a:rPr>
              <a:t>Eavesdropping Management Messages:</a:t>
            </a:r>
            <a:br>
              <a:rPr lang="en-US" sz="2400" dirty="0" smtClean="0">
                <a:latin typeface="Arial" pitchFamily="34" charset="0"/>
                <a:cs typeface="Arial" pitchFamily="34" charset="0"/>
              </a:rPr>
            </a:br>
            <a:r>
              <a:rPr lang="en-US" sz="2400" dirty="0" smtClean="0">
                <a:latin typeface="Arial" pitchFamily="34" charset="0"/>
                <a:cs typeface="Arial" pitchFamily="34" charset="0"/>
              </a:rPr>
              <a:t>Mapping </a:t>
            </a:r>
            <a:r>
              <a:rPr lang="en-US" sz="2400" dirty="0"/>
              <a:t>Cellular </a:t>
            </a:r>
            <a:r>
              <a:rPr lang="en-US" sz="2400" dirty="0" smtClean="0">
                <a:latin typeface="Arial" pitchFamily="34" charset="0"/>
                <a:cs typeface="Arial" pitchFamily="34" charset="0"/>
              </a:rPr>
              <a:t>Networks</a:t>
            </a:r>
            <a:endParaRPr lang="en-US" sz="2400" dirty="0">
              <a:latin typeface="Arial" pitchFamily="34" charset="0"/>
              <a:cs typeface="Arial" pitchFamily="34" charset="0"/>
            </a:endParaRPr>
          </a:p>
        </p:txBody>
      </p:sp>
      <p:pic>
        <p:nvPicPr>
          <p:cNvPr id="7" name="Content Placeholder 6" descr="Bell-Ottawa.jpe"/>
          <p:cNvPicPr>
            <a:picLocks noGrp="1" noChangeAspect="1"/>
          </p:cNvPicPr>
          <p:nvPr>
            <p:ph sz="half" idx="2"/>
          </p:nvPr>
        </p:nvPicPr>
        <p:blipFill>
          <a:blip r:embed="rId3"/>
          <a:stretch>
            <a:fillRect/>
          </a:stretch>
        </p:blipFill>
        <p:spPr>
          <a:xfrm>
            <a:off x="457200" y="2846007"/>
            <a:ext cx="4040188" cy="2609024"/>
          </a:xfrm>
        </p:spPr>
      </p:pic>
      <p:pic>
        <p:nvPicPr>
          <p:cNvPr id="8" name="Content Placeholder 7" descr="Cantel-Ottawa.jpe"/>
          <p:cNvPicPr>
            <a:picLocks noGrp="1" noChangeAspect="1"/>
          </p:cNvPicPr>
          <p:nvPr>
            <p:ph sz="quarter" idx="4"/>
          </p:nvPr>
        </p:nvPicPr>
        <p:blipFill>
          <a:blip r:embed="rId4"/>
          <a:stretch>
            <a:fillRect/>
          </a:stretch>
        </p:blipFill>
        <p:spPr>
          <a:xfrm>
            <a:off x="4645025" y="2845494"/>
            <a:ext cx="4041775" cy="261004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Wireless Communications </a:t>
            </a:r>
            <a:r>
              <a:rPr lang="fr-CA" dirty="0" err="1"/>
              <a:t>Specific</a:t>
            </a:r>
            <a:r>
              <a:rPr lang="fr-CA" dirty="0"/>
              <a:t> </a:t>
            </a:r>
            <a:r>
              <a:rPr lang="fr-CA" dirty="0" err="1"/>
              <a:t>Threats</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224121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0" y="2055813"/>
            <a:ext cx="4321175" cy="4467225"/>
            <a:chOff x="2880" y="1295"/>
            <a:chExt cx="2722" cy="2814"/>
          </a:xfrm>
        </p:grpSpPr>
        <p:sp>
          <p:nvSpPr>
            <p:cNvPr id="224259" name="AutoShape 3"/>
            <p:cNvSpPr>
              <a:spLocks noChangeArrowheads="1"/>
            </p:cNvSpPr>
            <p:nvPr/>
          </p:nvSpPr>
          <p:spPr bwMode="auto">
            <a:xfrm>
              <a:off x="4009" y="2470"/>
              <a:ext cx="1593" cy="1639"/>
            </a:xfrm>
            <a:prstGeom prst="octagon">
              <a:avLst>
                <a:gd name="adj" fmla="val 29287"/>
              </a:avLst>
            </a:prstGeom>
            <a:solidFill>
              <a:srgbClr val="FFFF99"/>
            </a:solidFill>
            <a:ln w="9525" algn="ctr">
              <a:solidFill>
                <a:schemeClr val="tx1"/>
              </a:solidFill>
              <a:miter lim="800000"/>
              <a:headEnd/>
              <a:tailEnd/>
            </a:ln>
            <a:effectLst/>
          </p:spPr>
          <p:txBody>
            <a:bodyPr anchor="ctr">
              <a:spAutoFit/>
            </a:bodyPr>
            <a:lstStyle/>
            <a:p>
              <a:endParaRPr lang="en-US"/>
            </a:p>
          </p:txBody>
        </p:sp>
        <p:sp>
          <p:nvSpPr>
            <p:cNvPr id="224260" name="AutoShape 4"/>
            <p:cNvSpPr>
              <a:spLocks noChangeArrowheads="1"/>
            </p:cNvSpPr>
            <p:nvPr/>
          </p:nvSpPr>
          <p:spPr bwMode="auto">
            <a:xfrm>
              <a:off x="2880" y="1295"/>
              <a:ext cx="1593" cy="1639"/>
            </a:xfrm>
            <a:prstGeom prst="octagon">
              <a:avLst>
                <a:gd name="adj" fmla="val 29287"/>
              </a:avLst>
            </a:prstGeom>
            <a:solidFill>
              <a:srgbClr val="FFFF99"/>
            </a:solidFill>
            <a:ln w="9525" algn="ctr">
              <a:solidFill>
                <a:schemeClr val="tx1"/>
              </a:solidFill>
              <a:miter lim="800000"/>
              <a:headEnd/>
              <a:tailEnd/>
            </a:ln>
            <a:effectLst/>
          </p:spPr>
          <p:txBody>
            <a:bodyPr anchor="ctr">
              <a:spAutoFit/>
            </a:bodyPr>
            <a:lstStyle/>
            <a:p>
              <a:endParaRPr lang="en-US"/>
            </a:p>
          </p:txBody>
        </p:sp>
        <p:pic>
          <p:nvPicPr>
            <p:cNvPr id="224261" name="Picture 5" descr="MCj03499930000[1]"/>
            <p:cNvPicPr>
              <a:picLocks noChangeAspect="1" noChangeArrowheads="1"/>
            </p:cNvPicPr>
            <p:nvPr/>
          </p:nvPicPr>
          <p:blipFill>
            <a:blip r:embed="rId3"/>
            <a:srcRect/>
            <a:stretch>
              <a:fillRect/>
            </a:stretch>
          </p:blipFill>
          <p:spPr bwMode="auto">
            <a:xfrm>
              <a:off x="3517" y="1932"/>
              <a:ext cx="380" cy="635"/>
            </a:xfrm>
            <a:prstGeom prst="rect">
              <a:avLst/>
            </a:prstGeom>
            <a:noFill/>
            <a:ln w="9525">
              <a:noFill/>
              <a:miter lim="800000"/>
              <a:headEnd/>
              <a:tailEnd/>
            </a:ln>
          </p:spPr>
        </p:pic>
        <p:pic>
          <p:nvPicPr>
            <p:cNvPr id="224262" name="Picture 6" descr="MCj03499930000[1]"/>
            <p:cNvPicPr>
              <a:picLocks noChangeAspect="1" noChangeArrowheads="1"/>
            </p:cNvPicPr>
            <p:nvPr/>
          </p:nvPicPr>
          <p:blipFill>
            <a:blip r:embed="rId3"/>
            <a:srcRect/>
            <a:stretch>
              <a:fillRect/>
            </a:stretch>
          </p:blipFill>
          <p:spPr bwMode="auto">
            <a:xfrm>
              <a:off x="4609" y="3116"/>
              <a:ext cx="380" cy="635"/>
            </a:xfrm>
            <a:prstGeom prst="rect">
              <a:avLst/>
            </a:prstGeom>
            <a:noFill/>
            <a:ln w="9525">
              <a:noFill/>
              <a:miter lim="800000"/>
              <a:headEnd/>
              <a:tailEnd/>
            </a:ln>
          </p:spPr>
        </p:pic>
        <p:sp>
          <p:nvSpPr>
            <p:cNvPr id="224263" name="Text Box 7"/>
            <p:cNvSpPr txBox="1">
              <a:spLocks noChangeArrowheads="1"/>
            </p:cNvSpPr>
            <p:nvPr/>
          </p:nvSpPr>
          <p:spPr bwMode="auto">
            <a:xfrm>
              <a:off x="3572" y="2533"/>
              <a:ext cx="368" cy="192"/>
            </a:xfrm>
            <a:prstGeom prst="rect">
              <a:avLst/>
            </a:prstGeom>
            <a:noFill/>
            <a:ln w="9525">
              <a:noFill/>
              <a:miter lim="800000"/>
              <a:headEnd/>
              <a:tailEnd/>
            </a:ln>
            <a:effectLst/>
          </p:spPr>
          <p:txBody>
            <a:bodyPr wrap="none">
              <a:spAutoFit/>
            </a:bodyPr>
            <a:lstStyle/>
            <a:p>
              <a:r>
                <a:rPr lang="en-CA" sz="1400" b="1"/>
                <a:t>BS 1</a:t>
              </a:r>
            </a:p>
          </p:txBody>
        </p:sp>
        <p:sp>
          <p:nvSpPr>
            <p:cNvPr id="224264" name="Text Box 8"/>
            <p:cNvSpPr txBox="1">
              <a:spLocks noChangeArrowheads="1"/>
            </p:cNvSpPr>
            <p:nvPr/>
          </p:nvSpPr>
          <p:spPr bwMode="auto">
            <a:xfrm>
              <a:off x="4664" y="3707"/>
              <a:ext cx="368" cy="192"/>
            </a:xfrm>
            <a:prstGeom prst="rect">
              <a:avLst/>
            </a:prstGeom>
            <a:noFill/>
            <a:ln w="9525">
              <a:noFill/>
              <a:miter lim="800000"/>
              <a:headEnd/>
              <a:tailEnd/>
            </a:ln>
            <a:effectLst/>
          </p:spPr>
          <p:txBody>
            <a:bodyPr wrap="none">
              <a:spAutoFit/>
            </a:bodyPr>
            <a:lstStyle/>
            <a:p>
              <a:r>
                <a:rPr lang="en-CA" sz="1400" b="1"/>
                <a:t>BS 2</a:t>
              </a:r>
            </a:p>
          </p:txBody>
        </p:sp>
      </p:grpSp>
      <p:sp>
        <p:nvSpPr>
          <p:cNvPr id="224265" name="Rectangle 9"/>
          <p:cNvSpPr>
            <a:spLocks noGrp="1" noChangeArrowheads="1"/>
          </p:cNvSpPr>
          <p:nvPr>
            <p:ph type="title"/>
          </p:nvPr>
        </p:nvSpPr>
        <p:spPr/>
        <p:txBody>
          <a:bodyPr/>
          <a:lstStyle/>
          <a:p>
            <a:r>
              <a:rPr lang="en-US" sz="2800" dirty="0" smtClean="0">
                <a:cs typeface="Arial" pitchFamily="34" charset="0"/>
              </a:rPr>
              <a:t>Result of Eavesdropping Management Messages: </a:t>
            </a:r>
            <a:r>
              <a:rPr lang="en-CA" sz="2800" dirty="0" smtClean="0"/>
              <a:t>Location </a:t>
            </a:r>
            <a:r>
              <a:rPr lang="en-CA" sz="2800" dirty="0"/>
              <a:t>Tracking With </a:t>
            </a:r>
            <a:r>
              <a:rPr lang="en-CA" sz="2800" dirty="0" err="1"/>
              <a:t>Cellphones</a:t>
            </a:r>
            <a:endParaRPr lang="en-CA" sz="2800" dirty="0"/>
          </a:p>
        </p:txBody>
      </p:sp>
      <p:pic>
        <p:nvPicPr>
          <p:cNvPr id="224266" name="Picture 10" descr="cell_phones"/>
          <p:cNvPicPr>
            <a:picLocks noChangeAspect="1" noChangeArrowheads="1"/>
          </p:cNvPicPr>
          <p:nvPr/>
        </p:nvPicPr>
        <p:blipFill>
          <a:blip r:embed="rId4"/>
          <a:srcRect/>
          <a:stretch>
            <a:fillRect/>
          </a:stretch>
        </p:blipFill>
        <p:spPr bwMode="auto">
          <a:xfrm>
            <a:off x="304800" y="1295400"/>
            <a:ext cx="4228139" cy="5105400"/>
          </a:xfrm>
          <a:prstGeom prst="rect">
            <a:avLst/>
          </a:prstGeom>
          <a:noFill/>
        </p:spPr>
      </p:pic>
      <p:sp>
        <p:nvSpPr>
          <p:cNvPr id="224267" name="Rectangle 11"/>
          <p:cNvSpPr>
            <a:spLocks noGrp="1" noChangeArrowheads="1"/>
          </p:cNvSpPr>
          <p:nvPr>
            <p:ph type="body" idx="1"/>
          </p:nvPr>
        </p:nvSpPr>
        <p:spPr>
          <a:xfrm>
            <a:off x="1031875" y="6457950"/>
            <a:ext cx="3540125" cy="323850"/>
          </a:xfrm>
        </p:spPr>
        <p:txBody>
          <a:bodyPr/>
          <a:lstStyle/>
          <a:p>
            <a:pPr>
              <a:lnSpc>
                <a:spcPct val="90000"/>
              </a:lnSpc>
              <a:buFont typeface="Wingdings" pitchFamily="2" charset="2"/>
              <a:buNone/>
            </a:pPr>
            <a:r>
              <a:rPr lang="en-CA" sz="1600" b="1" i="1" dirty="0"/>
              <a:t>Time</a:t>
            </a:r>
            <a:r>
              <a:rPr lang="en-CA" sz="1600" b="1" dirty="0"/>
              <a:t> Magazine, March 27, 2006</a:t>
            </a:r>
          </a:p>
        </p:txBody>
      </p:sp>
      <p:pic>
        <p:nvPicPr>
          <p:cNvPr id="224268" name="Picture 12" descr="phone2"/>
          <p:cNvPicPr>
            <a:picLocks noChangeAspect="1" noChangeArrowheads="1"/>
          </p:cNvPicPr>
          <p:nvPr/>
        </p:nvPicPr>
        <p:blipFill>
          <a:blip r:embed="rId5"/>
          <a:srcRect/>
          <a:stretch>
            <a:fillRect/>
          </a:stretch>
        </p:blipFill>
        <p:spPr bwMode="auto">
          <a:xfrm>
            <a:off x="5078413" y="3935413"/>
            <a:ext cx="428625" cy="514350"/>
          </a:xfrm>
          <a:prstGeom prst="rect">
            <a:avLst/>
          </a:prstGeom>
          <a:noFill/>
        </p:spPr>
      </p:pic>
      <p:sp>
        <p:nvSpPr>
          <p:cNvPr id="224269" name="AutoShape 13"/>
          <p:cNvSpPr>
            <a:spLocks noChangeArrowheads="1"/>
          </p:cNvSpPr>
          <p:nvPr/>
        </p:nvSpPr>
        <p:spPr bwMode="auto">
          <a:xfrm rot="11222391" flipH="1">
            <a:off x="5367338" y="3429000"/>
            <a:ext cx="280987" cy="449263"/>
          </a:xfrm>
          <a:prstGeom prst="lightningBolt">
            <a:avLst/>
          </a:prstGeom>
          <a:solidFill>
            <a:schemeClr val="folHlink"/>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actions as a function of impact and likelihood</a:t>
            </a:r>
            <a:endParaRPr lang="en-US" dirty="0"/>
          </a:p>
        </p:txBody>
      </p:sp>
      <p:pic>
        <p:nvPicPr>
          <p:cNvPr id="4" name="Content Placeholder 3" descr="IRMFGrid.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5692" r="-5692"/>
              <a:stretch>
                <a:fillRect/>
              </a:stretch>
            </p:blipFill>
          </mc:Choice>
          <mc:Fallback>
            <p:blipFill>
              <a:blip r:embed="rId3"/>
              <a:srcRect l="-5692" r="-5692"/>
              <a:stretch>
                <a:fillRect/>
              </a:stretch>
            </p:blipFill>
          </mc:Fallback>
        </mc:AlternateConten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Confidentiality</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58259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bwMode="auto">
          <a:xfrm>
            <a:off x="2819400" y="6356350"/>
            <a:ext cx="3505200" cy="365125"/>
          </a:xfrm>
          <a:prstGeom prst="rect">
            <a:avLst/>
          </a:prstGeom>
          <a:noFill/>
          <a:ln>
            <a:miter lim="800000"/>
            <a:headEnd/>
            <a:tailEnd/>
          </a:ln>
        </p:spPr>
        <p:txBody>
          <a:bodyPr/>
          <a:lstStyle/>
          <a:p>
            <a:pPr algn="ctr"/>
            <a:fld id="{E86A9377-A254-45A0-9B82-AC8DFAA1BAE9}" type="slidenum">
              <a:rPr lang="en-US"/>
              <a:pPr algn="ctr"/>
              <a:t>23</a:t>
            </a:fld>
            <a:endParaRPr lang="en-US"/>
          </a:p>
        </p:txBody>
      </p:sp>
      <p:sp>
        <p:nvSpPr>
          <p:cNvPr id="27651" name="Rectangle 2"/>
          <p:cNvSpPr>
            <a:spLocks noGrp="1" noChangeArrowheads="1"/>
          </p:cNvSpPr>
          <p:nvPr>
            <p:ph type="title"/>
          </p:nvPr>
        </p:nvSpPr>
        <p:spPr/>
        <p:txBody>
          <a:bodyPr/>
          <a:lstStyle/>
          <a:p>
            <a:pPr eaLnBrk="1" hangingPunct="1"/>
            <a:r>
              <a:rPr lang="en-US" sz="3200" smtClean="0">
                <a:latin typeface="Arial" charset="0"/>
                <a:cs typeface="Arial" charset="0"/>
              </a:rPr>
              <a:t>What is Confidentiality?</a:t>
            </a:r>
          </a:p>
        </p:txBody>
      </p:sp>
      <p:sp>
        <p:nvSpPr>
          <p:cNvPr id="27652" name="Rectangle 3"/>
          <p:cNvSpPr>
            <a:spLocks noGrp="1" noChangeArrowheads="1"/>
          </p:cNvSpPr>
          <p:nvPr>
            <p:ph type="body" idx="1"/>
          </p:nvPr>
        </p:nvSpPr>
        <p:spPr/>
        <p:txBody>
          <a:bodyPr/>
          <a:lstStyle/>
          <a:p>
            <a:pPr eaLnBrk="1" hangingPunct="1"/>
            <a:r>
              <a:rPr lang="en-US" dirty="0" smtClean="0">
                <a:latin typeface="Arial" charset="0"/>
                <a:cs typeface="Arial" charset="0"/>
              </a:rPr>
              <a:t>The content of a message can be understood only by its source and destination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bwMode="auto">
          <a:xfrm>
            <a:off x="2819400" y="6356350"/>
            <a:ext cx="3505200" cy="365125"/>
          </a:xfrm>
          <a:prstGeom prst="rect">
            <a:avLst/>
          </a:prstGeom>
          <a:noFill/>
          <a:ln>
            <a:miter lim="800000"/>
            <a:headEnd/>
            <a:tailEnd/>
          </a:ln>
        </p:spPr>
        <p:txBody>
          <a:bodyPr/>
          <a:lstStyle/>
          <a:p>
            <a:pPr algn="ctr"/>
            <a:fld id="{2CFC1911-6E0E-4594-8A4D-A8A156F74740}" type="slidenum">
              <a:rPr lang="en-US"/>
              <a:pPr algn="ctr"/>
              <a:t>24</a:t>
            </a:fld>
            <a:endParaRPr lang="en-US"/>
          </a:p>
        </p:txBody>
      </p:sp>
      <p:sp>
        <p:nvSpPr>
          <p:cNvPr id="28675" name="Rectangle 2"/>
          <p:cNvSpPr>
            <a:spLocks noGrp="1" noChangeArrowheads="1"/>
          </p:cNvSpPr>
          <p:nvPr>
            <p:ph type="title"/>
          </p:nvPr>
        </p:nvSpPr>
        <p:spPr/>
        <p:txBody>
          <a:bodyPr/>
          <a:lstStyle/>
          <a:p>
            <a:pPr eaLnBrk="1" hangingPunct="1"/>
            <a:r>
              <a:rPr lang="en-US" smtClean="0">
                <a:latin typeface="Arial" charset="0"/>
                <a:cs typeface="Arial" charset="0"/>
              </a:rPr>
              <a:t>Why is it Challenging?</a:t>
            </a:r>
          </a:p>
        </p:txBody>
      </p:sp>
      <p:sp>
        <p:nvSpPr>
          <p:cNvPr id="28676" name="Rectangle 3"/>
          <p:cNvSpPr>
            <a:spLocks noGrp="1" noChangeArrowheads="1"/>
          </p:cNvSpPr>
          <p:nvPr>
            <p:ph type="body" idx="1"/>
          </p:nvPr>
        </p:nvSpPr>
        <p:spPr/>
        <p:txBody>
          <a:bodyPr/>
          <a:lstStyle/>
          <a:p>
            <a:pPr eaLnBrk="1" hangingPunct="1"/>
            <a:r>
              <a:rPr lang="en-US" smtClean="0">
                <a:latin typeface="Arial" charset="0"/>
                <a:cs typeface="Arial" charset="0"/>
              </a:rPr>
              <a:t>Interception easiness</a:t>
            </a:r>
          </a:p>
          <a:p>
            <a:pPr eaLnBrk="1" hangingPunct="1"/>
            <a:r>
              <a:rPr lang="en-US" smtClean="0">
                <a:latin typeface="Arial" charset="0"/>
                <a:cs typeface="Arial" charset="0"/>
              </a:rPr>
              <a:t>Need to maintain backward compatibility</a:t>
            </a:r>
          </a:p>
          <a:p>
            <a:pPr eaLnBrk="1" hangingPunct="1"/>
            <a:r>
              <a:rPr lang="en-US" smtClean="0">
                <a:latin typeface="Arial" charset="0"/>
                <a:cs typeface="Arial" charset="0"/>
              </a:rPr>
              <a:t>Easiness to work around regulations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Interception of traffic HOWTO</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Application level</a:t>
            </a:r>
          </a:p>
          <a:p>
            <a:pPr lvl="1"/>
            <a:r>
              <a:rPr lang="en-US" dirty="0" smtClean="0"/>
              <a:t>Monitoring or scanning software (e.g., Kismet) </a:t>
            </a:r>
          </a:p>
          <a:p>
            <a:r>
              <a:rPr lang="en-US" dirty="0" smtClean="0"/>
              <a:t>Frame level</a:t>
            </a:r>
          </a:p>
          <a:p>
            <a:pPr lvl="1"/>
            <a:r>
              <a:rPr lang="en-US" dirty="0" smtClean="0"/>
              <a:t>Linux Packet Socket API</a:t>
            </a:r>
          </a:p>
          <a:p>
            <a:r>
              <a:rPr lang="en-US" dirty="0" smtClean="0"/>
              <a:t>Signal level</a:t>
            </a:r>
          </a:p>
          <a:p>
            <a:pPr lvl="1"/>
            <a:r>
              <a:rPr lang="en-US" smtClean="0"/>
              <a:t>Software-Deﬁned</a:t>
            </a:r>
            <a:r>
              <a:rPr lang="en-US" dirty="0" smtClean="0"/>
              <a:t> Radio (SDR)</a:t>
            </a:r>
          </a:p>
          <a:p>
            <a:pPr lvl="1"/>
            <a:r>
              <a:rPr lang="en-US" dirty="0" smtClean="0"/>
              <a:t>Documented work: Implantable Medical Device, GSM, </a:t>
            </a:r>
            <a:r>
              <a:rPr lang="en-US" dirty="0" err="1" smtClean="0"/>
              <a:t>BlueSniff</a:t>
            </a:r>
            <a:r>
              <a:rPr lang="en-US" dirty="0" smtClean="0"/>
              <a:t>, </a:t>
            </a:r>
            <a:r>
              <a:rPr lang="en-US" dirty="0" err="1" smtClean="0"/>
              <a:t>RFdump</a:t>
            </a:r>
            <a:r>
              <a:rPr lang="en-US" dirty="0" smtClean="0"/>
              <a:t> (802.11, Bluetooth and </a:t>
            </a:r>
            <a:r>
              <a:rPr lang="en-US" dirty="0" err="1" smtClean="0"/>
              <a:t>ZigBee</a:t>
            </a:r>
            <a:r>
              <a:rPr lang="en-US" dirty="0" smtClean="0"/>
              <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ENCRYPTIOn</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33158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Encryption</a:t>
            </a:r>
            <a:endParaRPr lang="fr-CA" dirty="0"/>
          </a:p>
        </p:txBody>
      </p:sp>
      <p:sp>
        <p:nvSpPr>
          <p:cNvPr id="3" name="Content Placeholder 2"/>
          <p:cNvSpPr>
            <a:spLocks noGrp="1"/>
          </p:cNvSpPr>
          <p:nvPr>
            <p:ph idx="1"/>
          </p:nvPr>
        </p:nvSpPr>
        <p:spPr/>
        <p:txBody>
          <a:bodyPr/>
          <a:lstStyle/>
          <a:p>
            <a:r>
              <a:rPr lang="en-CA" dirty="0" smtClean="0"/>
              <a:t>Stream cypher</a:t>
            </a:r>
          </a:p>
          <a:p>
            <a:pPr lvl="1"/>
            <a:r>
              <a:rPr lang="en-CA" dirty="0" smtClean="0"/>
              <a:t>RC4/WEP</a:t>
            </a:r>
          </a:p>
          <a:p>
            <a:pPr lvl="1"/>
            <a:r>
              <a:rPr lang="en-CA" dirty="0" smtClean="0"/>
              <a:t>TKIP</a:t>
            </a:r>
          </a:p>
          <a:p>
            <a:r>
              <a:rPr lang="en-CA" dirty="0" smtClean="0"/>
              <a:t>Block-cypher</a:t>
            </a:r>
          </a:p>
          <a:p>
            <a:pPr lvl="1"/>
            <a:r>
              <a:rPr lang="en-CA" dirty="0" smtClean="0"/>
              <a:t>AES</a:t>
            </a:r>
          </a:p>
          <a:p>
            <a:pPr lvl="1"/>
            <a:r>
              <a:rPr lang="en-CA" dirty="0" smtClean="0"/>
              <a:t>DES</a:t>
            </a:r>
          </a:p>
          <a:p>
            <a:r>
              <a:rPr lang="en-CA" dirty="0" smtClean="0"/>
              <a:t>Quantum encryption</a:t>
            </a:r>
            <a:endParaRPr lang="fr-CA" dirty="0"/>
          </a:p>
        </p:txBody>
      </p:sp>
    </p:spTree>
    <p:extLst>
      <p:ext uri="{BB962C8B-B14F-4D97-AF65-F5344CB8AC3E}">
        <p14:creationId xmlns:p14="http://schemas.microsoft.com/office/powerpoint/2010/main" val="1772221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Stream </a:t>
            </a:r>
            <a:r>
              <a:rPr lang="en-CA" dirty="0" smtClean="0"/>
              <a:t>cypher</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601561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1"/>
          </p:nvPr>
        </p:nvSpPr>
        <p:spPr bwMode="auto">
          <a:xfrm>
            <a:off x="2819400" y="6356350"/>
            <a:ext cx="3505200" cy="365125"/>
          </a:xfrm>
          <a:prstGeom prst="rect">
            <a:avLst/>
          </a:prstGeom>
          <a:noFill/>
          <a:ln>
            <a:miter lim="800000"/>
            <a:headEnd/>
            <a:tailEnd/>
          </a:ln>
        </p:spPr>
        <p:txBody>
          <a:bodyPr/>
          <a:lstStyle/>
          <a:p>
            <a:pPr algn="ctr"/>
            <a:fld id="{0B348A46-D7E5-4497-A773-20C1FF680162}" type="slidenum">
              <a:rPr lang="en-US"/>
              <a:pPr algn="ctr"/>
              <a:t>29</a:t>
            </a:fld>
            <a:endParaRPr lang="en-US"/>
          </a:p>
        </p:txBody>
      </p:sp>
      <p:sp>
        <p:nvSpPr>
          <p:cNvPr id="2052" name="Rectangle 2"/>
          <p:cNvSpPr>
            <a:spLocks noGrp="1" noChangeArrowheads="1"/>
          </p:cNvSpPr>
          <p:nvPr>
            <p:ph type="title"/>
          </p:nvPr>
        </p:nvSpPr>
        <p:spPr/>
        <p:txBody>
          <a:bodyPr/>
          <a:lstStyle/>
          <a:p>
            <a:pPr eaLnBrk="1" hangingPunct="1"/>
            <a:r>
              <a:rPr lang="en-US" smtClean="0">
                <a:latin typeface="Arial" charset="0"/>
                <a:cs typeface="Arial" charset="0"/>
              </a:rPr>
              <a:t>RC4 Encryption</a:t>
            </a:r>
          </a:p>
        </p:txBody>
      </p:sp>
      <p:sp>
        <p:nvSpPr>
          <p:cNvPr id="2053" name="Text Box 5"/>
          <p:cNvSpPr txBox="1">
            <a:spLocks noChangeArrowheads="1"/>
          </p:cNvSpPr>
          <p:nvPr/>
        </p:nvSpPr>
        <p:spPr bwMode="auto">
          <a:xfrm>
            <a:off x="1905000" y="1600200"/>
            <a:ext cx="54102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graphicFrame>
        <p:nvGraphicFramePr>
          <p:cNvPr id="2050" name="Object 2"/>
          <p:cNvGraphicFramePr>
            <a:graphicFrameLocks noGrp="1" noChangeAspect="1"/>
          </p:cNvGraphicFramePr>
          <p:nvPr>
            <p:ph idx="1"/>
          </p:nvPr>
        </p:nvGraphicFramePr>
        <p:xfrm>
          <a:off x="457200" y="1822450"/>
          <a:ext cx="8229600" cy="4079875"/>
        </p:xfrm>
        <a:graphic>
          <a:graphicData uri="http://schemas.openxmlformats.org/presentationml/2006/ole">
            <mc:AlternateContent xmlns:mc="http://schemas.openxmlformats.org/markup-compatibility/2006">
              <mc:Choice xmlns:v="urn:schemas-microsoft-com:vml" Requires="v">
                <p:oleObj spid="_x0000_s1082" name="SmartDraw" r:id="rId4" imgW="6639840" imgH="3291840" progId="">
                  <p:embed/>
                </p:oleObj>
              </mc:Choice>
              <mc:Fallback>
                <p:oleObj name="SmartDraw" r:id="rId4" imgW="6639840" imgH="32918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2450"/>
                        <a:ext cx="8229600" cy="407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pPr>
              <a:buNone/>
            </a:pPr>
            <a:r>
              <a:rPr lang="en-US" sz="2400" b="1" dirty="0" smtClean="0"/>
              <a:t>Attack</a:t>
            </a:r>
            <a:r>
              <a:rPr lang="en-US" sz="2400" dirty="0" smtClean="0"/>
              <a:t>: A series of steps executed by a malicious individual aiming</a:t>
            </a:r>
          </a:p>
          <a:p>
            <a:pPr lvl="1"/>
            <a:r>
              <a:rPr lang="en-US" sz="2000" dirty="0"/>
              <a:t>to access </a:t>
            </a:r>
            <a:r>
              <a:rPr lang="en-US" sz="2000" dirty="0" smtClean="0"/>
              <a:t>confidential data</a:t>
            </a:r>
          </a:p>
          <a:p>
            <a:pPr lvl="1"/>
            <a:r>
              <a:rPr lang="en-US" sz="2000" dirty="0" smtClean="0"/>
              <a:t>to disrupt the normal operation of a software, piece of equipment, system or network.</a:t>
            </a:r>
          </a:p>
          <a:p>
            <a:pPr>
              <a:buNone/>
            </a:pPr>
            <a:r>
              <a:rPr lang="en-US" sz="2400" b="1" dirty="0" smtClean="0"/>
              <a:t>Attacker</a:t>
            </a:r>
            <a:r>
              <a:rPr lang="en-US" sz="2400" dirty="0" smtClean="0"/>
              <a:t>: An entity (e.g., an individual or a process) perpetrating an attack.</a:t>
            </a:r>
          </a:p>
          <a:p>
            <a:pPr>
              <a:buNone/>
            </a:pPr>
            <a:r>
              <a:rPr lang="en-US" sz="2400" b="1" dirty="0" smtClean="0"/>
              <a:t>Threat</a:t>
            </a:r>
            <a:r>
              <a:rPr lang="en-US" sz="2400" dirty="0" smtClean="0"/>
              <a:t>: A hypothetical case in which an attacker exploits a weakness or a flaw to perpetrate an attack.</a:t>
            </a:r>
          </a:p>
        </p:txBody>
      </p:sp>
    </p:spTree>
    <p:extLst>
      <p:ext uri="{BB962C8B-B14F-4D97-AF65-F5344CB8AC3E}">
        <p14:creationId xmlns:p14="http://schemas.microsoft.com/office/powerpoint/2010/main" val="1053898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0562E64-C086-42D2-BEBE-E9EC435BD119}" type="slidenum">
              <a:rPr lang="en-US"/>
              <a:pPr>
                <a:defRPr/>
              </a:pPr>
              <a:t>30</a:t>
            </a:fld>
            <a:endParaRPr lang="en-US"/>
          </a:p>
        </p:txBody>
      </p:sp>
      <p:sp>
        <p:nvSpPr>
          <p:cNvPr id="230402" name="Title 4"/>
          <p:cNvSpPr>
            <a:spLocks noGrp="1"/>
          </p:cNvSpPr>
          <p:nvPr>
            <p:ph type="title" idx="4294967295"/>
          </p:nvPr>
        </p:nvSpPr>
        <p:spPr/>
        <p:txBody>
          <a:bodyPr/>
          <a:lstStyle/>
          <a:p>
            <a:pPr eaLnBrk="1" hangingPunct="1"/>
            <a:r>
              <a:rPr lang="en-US" smtClean="0">
                <a:latin typeface="Calibri" pitchFamily="34" charset="0"/>
              </a:rPr>
              <a:t>WEP Encryption</a:t>
            </a:r>
          </a:p>
        </p:txBody>
      </p:sp>
      <p:pic>
        <p:nvPicPr>
          <p:cNvPr id="46081" name="Picture 1"/>
          <p:cNvPicPr>
            <a:picLocks noGrp="1" noChangeAspect="1" noChangeArrowheads="1"/>
          </p:cNvPicPr>
          <p:nvPr>
            <p:ph idx="4294967295"/>
          </p:nvPr>
        </p:nvPicPr>
        <p:blipFill>
          <a:blip r:embed="rId3"/>
          <a:srcRect/>
          <a:stretch>
            <a:fillRect/>
          </a:stretch>
        </p:blipFill>
        <p:spPr bwMode="auto">
          <a:xfrm>
            <a:off x="1271588" y="2752991"/>
            <a:ext cx="6600825" cy="2221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142298DE-92C4-4979-81BD-228A1D9244ED}" type="slidenum">
              <a:rPr lang="en-US"/>
              <a:pPr>
                <a:defRPr/>
              </a:pPr>
              <a:t>31</a:t>
            </a:fld>
            <a:endParaRPr lang="en-US"/>
          </a:p>
        </p:txBody>
      </p:sp>
      <p:sp>
        <p:nvSpPr>
          <p:cNvPr id="232450" name="Title 1"/>
          <p:cNvSpPr>
            <a:spLocks noGrp="1"/>
          </p:cNvSpPr>
          <p:nvPr>
            <p:ph type="title" idx="4294967295"/>
          </p:nvPr>
        </p:nvSpPr>
        <p:spPr/>
        <p:txBody>
          <a:bodyPr/>
          <a:lstStyle/>
          <a:p>
            <a:pPr eaLnBrk="1" hangingPunct="1"/>
            <a:r>
              <a:rPr lang="en-US" smtClean="0">
                <a:latin typeface="Calibri" pitchFamily="34" charset="0"/>
              </a:rPr>
              <a:t>WEP Decryption</a:t>
            </a:r>
          </a:p>
        </p:txBody>
      </p:sp>
      <p:pic>
        <p:nvPicPr>
          <p:cNvPr id="23245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1262063" y="2777902"/>
            <a:ext cx="6619875" cy="217214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1"/>
          </p:nvPr>
        </p:nvSpPr>
        <p:spPr bwMode="auto">
          <a:xfrm>
            <a:off x="2819400" y="6356350"/>
            <a:ext cx="3505200" cy="365125"/>
          </a:xfrm>
          <a:prstGeom prst="rect">
            <a:avLst/>
          </a:prstGeom>
          <a:noFill/>
          <a:ln>
            <a:miter lim="800000"/>
            <a:headEnd/>
            <a:tailEnd/>
          </a:ln>
        </p:spPr>
        <p:txBody>
          <a:bodyPr/>
          <a:lstStyle/>
          <a:p>
            <a:pPr algn="ctr"/>
            <a:fld id="{840786F8-EEE9-43F4-A697-79E15DA0CC52}" type="slidenum">
              <a:rPr lang="en-US"/>
              <a:pPr algn="ctr"/>
              <a:t>32</a:t>
            </a:fld>
            <a:endParaRPr lang="en-US"/>
          </a:p>
        </p:txBody>
      </p:sp>
      <p:sp>
        <p:nvSpPr>
          <p:cNvPr id="3076" name="Rectangle 2"/>
          <p:cNvSpPr>
            <a:spLocks noGrp="1" noChangeArrowheads="1"/>
          </p:cNvSpPr>
          <p:nvPr>
            <p:ph type="title"/>
          </p:nvPr>
        </p:nvSpPr>
        <p:spPr/>
        <p:txBody>
          <a:bodyPr/>
          <a:lstStyle/>
          <a:p>
            <a:pPr eaLnBrk="1" hangingPunct="1"/>
            <a:r>
              <a:rPr lang="en-US" smtClean="0">
                <a:latin typeface="Arial" charset="0"/>
                <a:cs typeface="Arial" charset="0"/>
              </a:rPr>
              <a:t>Cracking RC4 Messages</a:t>
            </a:r>
          </a:p>
        </p:txBody>
      </p:sp>
      <p:graphicFrame>
        <p:nvGraphicFramePr>
          <p:cNvPr id="3074" name="Object 2"/>
          <p:cNvGraphicFramePr>
            <a:graphicFrameLocks noGrp="1" noChangeAspect="1"/>
          </p:cNvGraphicFramePr>
          <p:nvPr>
            <p:ph idx="1"/>
          </p:nvPr>
        </p:nvGraphicFramePr>
        <p:xfrm>
          <a:off x="1662113" y="1600200"/>
          <a:ext cx="5818187" cy="4525963"/>
        </p:xfrm>
        <a:graphic>
          <a:graphicData uri="http://schemas.openxmlformats.org/presentationml/2006/ole">
            <mc:AlternateContent xmlns:mc="http://schemas.openxmlformats.org/markup-compatibility/2006">
              <mc:Choice xmlns:v="urn:schemas-microsoft-com:vml" Requires="v">
                <p:oleObj spid="_x0000_s2106" name="SmartDraw" r:id="rId4" imgW="6740640" imgH="5243760" progId="">
                  <p:embed/>
                </p:oleObj>
              </mc:Choice>
              <mc:Fallback>
                <p:oleObj name="SmartDraw" r:id="rId4" imgW="6740640" imgH="52437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1600200"/>
                        <a:ext cx="5818187"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Distribution</a:t>
            </a:r>
            <a:endParaRPr lang="fr-CA" dirty="0"/>
          </a:p>
        </p:txBody>
      </p:sp>
      <p:sp>
        <p:nvSpPr>
          <p:cNvPr id="3" name="Content Placeholder 2"/>
          <p:cNvSpPr>
            <a:spLocks noGrp="1"/>
          </p:cNvSpPr>
          <p:nvPr>
            <p:ph idx="1"/>
          </p:nvPr>
        </p:nvSpPr>
        <p:spPr/>
        <p:txBody>
          <a:bodyPr/>
          <a:lstStyle/>
          <a:p>
            <a:r>
              <a:rPr lang="en-CA" dirty="0" smtClean="0"/>
              <a:t>Default key</a:t>
            </a:r>
          </a:p>
          <a:p>
            <a:pPr lvl="1"/>
            <a:r>
              <a:rPr lang="en-CA" dirty="0" smtClean="0"/>
              <a:t>40 or 104 bit symmetric network key</a:t>
            </a:r>
          </a:p>
          <a:p>
            <a:r>
              <a:rPr lang="en-CA" dirty="0" smtClean="0"/>
              <a:t>Key-mapping key</a:t>
            </a:r>
          </a:p>
          <a:p>
            <a:pPr lvl="1"/>
            <a:r>
              <a:rPr lang="en-CA" dirty="0"/>
              <a:t>40 or 104 bit symmetric </a:t>
            </a:r>
            <a:r>
              <a:rPr lang="en-CA" dirty="0" smtClean="0"/>
              <a:t>pairwise key</a:t>
            </a:r>
          </a:p>
          <a:p>
            <a:r>
              <a:rPr lang="en-CA" dirty="0" smtClean="0"/>
              <a:t>IV (24 bits) + key (40 or 104 bits)=64 or 128-bit security</a:t>
            </a:r>
            <a:endParaRPr lang="en-CA" dirty="0"/>
          </a:p>
          <a:p>
            <a:pPr lvl="1"/>
            <a:endParaRPr lang="fr-CA" dirty="0"/>
          </a:p>
        </p:txBody>
      </p:sp>
    </p:spTree>
    <p:extLst>
      <p:ext uri="{BB962C8B-B14F-4D97-AF65-F5344CB8AC3E}">
        <p14:creationId xmlns:p14="http://schemas.microsoft.com/office/powerpoint/2010/main" val="382760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Wired Equivalent Privacy (WEP)</a:t>
            </a:r>
            <a:endParaRPr lang="en-US" dirty="0"/>
          </a:p>
        </p:txBody>
      </p:sp>
      <p:sp>
        <p:nvSpPr>
          <p:cNvPr id="3" name="Content Placeholder 2"/>
          <p:cNvSpPr>
            <a:spLocks noGrp="1"/>
          </p:cNvSpPr>
          <p:nvPr>
            <p:ph idx="1"/>
          </p:nvPr>
        </p:nvSpPr>
        <p:spPr/>
        <p:txBody>
          <a:bodyPr/>
          <a:lstStyle/>
          <a:p>
            <a:r>
              <a:rPr lang="en-US" dirty="0" smtClean="0"/>
              <a:t>Cracking  tools and software readily available</a:t>
            </a:r>
          </a:p>
          <a:p>
            <a:pPr lvl="1"/>
            <a:r>
              <a:rPr lang="en-US" dirty="0" smtClean="0"/>
              <a:t>IV too short</a:t>
            </a:r>
          </a:p>
          <a:p>
            <a:r>
              <a:rPr lang="en-US" dirty="0" smtClean="0"/>
              <a:t>Well established that  WEP is insecure: high risk of eavesdropping</a:t>
            </a:r>
          </a:p>
          <a:p>
            <a:r>
              <a:rPr lang="en-US" dirty="0" smtClean="0"/>
              <a:t>Not an option for Protected B or C traffic</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Temporal Key Integrity Protocol (TKIP/WPA)</a:t>
            </a:r>
            <a:endParaRPr lang="en-US" sz="3600" dirty="0"/>
          </a:p>
        </p:txBody>
      </p:sp>
      <p:sp>
        <p:nvSpPr>
          <p:cNvPr id="3" name="Content Placeholder 2"/>
          <p:cNvSpPr>
            <a:spLocks noGrp="1"/>
          </p:cNvSpPr>
          <p:nvPr>
            <p:ph idx="1"/>
          </p:nvPr>
        </p:nvSpPr>
        <p:spPr/>
        <p:txBody>
          <a:bodyPr>
            <a:normAutofit/>
          </a:bodyPr>
          <a:lstStyle/>
          <a:p>
            <a:r>
              <a:rPr lang="en-US" dirty="0" smtClean="0"/>
              <a:t>RC4 encryption with longer keys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4A617E04-AC29-4932-9846-42D6EAC35AEC}" type="slidenum">
              <a:rPr lang="en-US"/>
              <a:pPr>
                <a:defRPr/>
              </a:pPr>
              <a:t>36</a:t>
            </a:fld>
            <a:endParaRPr lang="en-US"/>
          </a:p>
        </p:txBody>
      </p:sp>
      <p:sp>
        <p:nvSpPr>
          <p:cNvPr id="236546" name="Title 1"/>
          <p:cNvSpPr>
            <a:spLocks noGrp="1"/>
          </p:cNvSpPr>
          <p:nvPr>
            <p:ph type="title" idx="4294967295"/>
          </p:nvPr>
        </p:nvSpPr>
        <p:spPr/>
        <p:txBody>
          <a:bodyPr/>
          <a:lstStyle/>
          <a:p>
            <a:pPr eaLnBrk="1" hangingPunct="1"/>
            <a:r>
              <a:rPr lang="en-US" smtClean="0">
                <a:latin typeface="Calibri" pitchFamily="34" charset="0"/>
              </a:rPr>
              <a:t>TKIP</a:t>
            </a:r>
          </a:p>
        </p:txBody>
      </p:sp>
      <p:pic>
        <p:nvPicPr>
          <p:cNvPr id="236547" name="Picture 3"/>
          <p:cNvPicPr>
            <a:picLocks noGrp="1" noChangeAspect="1" noChangeArrowheads="1"/>
          </p:cNvPicPr>
          <p:nvPr>
            <p:ph idx="4294967295"/>
          </p:nvPr>
        </p:nvPicPr>
        <p:blipFill>
          <a:blip r:embed="rId3"/>
          <a:srcRect/>
          <a:stretch>
            <a:fillRect/>
          </a:stretch>
        </p:blipFill>
        <p:spPr>
          <a:xfrm>
            <a:off x="1447800" y="1441450"/>
            <a:ext cx="6269038" cy="42703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Attacks</a:t>
            </a:r>
          </a:p>
        </p:txBody>
      </p:sp>
      <p:sp>
        <p:nvSpPr>
          <p:cNvPr id="3" name="Content Placeholder 2"/>
          <p:cNvSpPr>
            <a:spLocks noGrp="1"/>
          </p:cNvSpPr>
          <p:nvPr>
            <p:ph idx="1"/>
          </p:nvPr>
        </p:nvSpPr>
        <p:spPr/>
        <p:txBody>
          <a:bodyPr>
            <a:normAutofit fontScale="62500" lnSpcReduction="20000"/>
          </a:bodyPr>
          <a:lstStyle/>
          <a:p>
            <a:r>
              <a:rPr lang="en-US" dirty="0" smtClean="0"/>
              <a:t>Brute force attack acceleration </a:t>
            </a:r>
            <a:r>
              <a:rPr lang="en-US" sz="2800" dirty="0" smtClean="0"/>
              <a:t>[Moen et al. ‘04]</a:t>
            </a:r>
          </a:p>
          <a:p>
            <a:pPr lvl="1"/>
            <a:r>
              <a:rPr lang="en-US" dirty="0" smtClean="0"/>
              <a:t>Theoretically possible to resolve the 128-bit temporal key from TKIP RC4 encrypted frames</a:t>
            </a:r>
          </a:p>
          <a:p>
            <a:pPr lvl="1"/>
            <a:r>
              <a:rPr lang="en-US" dirty="0" smtClean="0"/>
              <a:t>Time complexity: </a:t>
            </a:r>
            <a:r>
              <a:rPr lang="en-US" i="1" dirty="0" smtClean="0"/>
              <a:t>O</a:t>
            </a:r>
            <a:r>
              <a:rPr lang="en-US" dirty="0" smtClean="0"/>
              <a:t>(</a:t>
            </a:r>
            <a:r>
              <a:rPr lang="en-US" i="1" dirty="0" smtClean="0"/>
              <a:t>2</a:t>
            </a:r>
            <a:r>
              <a:rPr lang="en-US" baseline="30000" dirty="0" smtClean="0"/>
              <a:t>105</a:t>
            </a:r>
            <a:r>
              <a:rPr lang="en-US" dirty="0" smtClean="0"/>
              <a:t>)</a:t>
            </a:r>
          </a:p>
          <a:p>
            <a:r>
              <a:rPr lang="en-US" dirty="0" err="1" smtClean="0"/>
              <a:t>Chopchop</a:t>
            </a:r>
            <a:r>
              <a:rPr lang="en-US" dirty="0" smtClean="0"/>
              <a:t> attack [Beck and </a:t>
            </a:r>
            <a:r>
              <a:rPr lang="en-US" dirty="0" err="1" smtClean="0"/>
              <a:t>Tews</a:t>
            </a:r>
            <a:r>
              <a:rPr lang="en-US" dirty="0" smtClean="0"/>
              <a:t> ’09]</a:t>
            </a:r>
          </a:p>
          <a:p>
            <a:pPr lvl="1"/>
            <a:r>
              <a:rPr lang="en-US" dirty="0" smtClean="0"/>
              <a:t>Decrypt the content of an ARP packet, byte by byte</a:t>
            </a:r>
          </a:p>
          <a:p>
            <a:pPr lvl="1"/>
            <a:r>
              <a:rPr lang="en-US" dirty="0" smtClean="0"/>
              <a:t>Access points do implement mitigation mechanisms slowing down the attack</a:t>
            </a:r>
          </a:p>
          <a:p>
            <a:r>
              <a:rPr lang="en-US" dirty="0"/>
              <a:t>Beck-</a:t>
            </a:r>
            <a:r>
              <a:rPr lang="en-US" dirty="0" err="1"/>
              <a:t>Tews</a:t>
            </a:r>
            <a:r>
              <a:rPr lang="en-US" dirty="0"/>
              <a:t> </a:t>
            </a:r>
            <a:r>
              <a:rPr lang="en-US" dirty="0" smtClean="0"/>
              <a:t>attack</a:t>
            </a:r>
          </a:p>
          <a:p>
            <a:pPr lvl="1"/>
            <a:r>
              <a:rPr lang="en-CA" dirty="0"/>
              <a:t>e</a:t>
            </a:r>
            <a:r>
              <a:rPr lang="en-CA" dirty="0" smtClean="0"/>
              <a:t>xtension </a:t>
            </a:r>
            <a:r>
              <a:rPr lang="en-CA" dirty="0"/>
              <a:t>of the </a:t>
            </a:r>
            <a:r>
              <a:rPr lang="en-CA" dirty="0" err="1" smtClean="0"/>
              <a:t>chopchop</a:t>
            </a:r>
            <a:r>
              <a:rPr lang="en-CA" dirty="0" smtClean="0"/>
              <a:t> attack</a:t>
            </a:r>
            <a:endParaRPr lang="en-US" dirty="0" smtClean="0"/>
          </a:p>
          <a:p>
            <a:r>
              <a:rPr lang="en-US" dirty="0"/>
              <a:t>Royal Holloway </a:t>
            </a:r>
            <a:r>
              <a:rPr lang="en-US" dirty="0" smtClean="0"/>
              <a:t>attack</a:t>
            </a:r>
          </a:p>
          <a:p>
            <a:pPr lvl="1"/>
            <a:r>
              <a:rPr lang="en-CA" dirty="0"/>
              <a:t>theoretical attack </a:t>
            </a:r>
            <a:r>
              <a:rPr lang="en-CA" dirty="0" smtClean="0"/>
              <a:t>exploiting RC4 vulnerabilities</a:t>
            </a:r>
            <a:endParaRPr lang="en-US" dirty="0" smtClean="0"/>
          </a:p>
          <a:p>
            <a:r>
              <a:rPr lang="en-US" dirty="0" smtClean="0"/>
              <a:t>Likely that a general eavesdropping attack on TKIP will eventually succeed</a:t>
            </a:r>
          </a:p>
          <a:p>
            <a:r>
              <a:rPr lang="en-US" dirty="0" smtClean="0"/>
              <a:t>Risk is critical, i.e., need to monitor the TKIP cracking progress </a:t>
            </a:r>
          </a:p>
          <a:p>
            <a:pPr lvl="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Block-cypher</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336738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CCMP/WPA2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Advanced Encryption Standard (AES)</a:t>
            </a:r>
          </a:p>
          <a:p>
            <a:r>
              <a:rPr lang="en-US" dirty="0" smtClean="0"/>
              <a:t>128-bit keys</a:t>
            </a:r>
          </a:p>
          <a:p>
            <a:r>
              <a:rPr lang="en-US" dirty="0" smtClean="0"/>
              <a:t>Counter Mode with Cipher Block Chaining Message Authentication Code Protocol (CCMP)/802.11i</a:t>
            </a:r>
          </a:p>
          <a:p>
            <a:r>
              <a:rPr lang="en-US" dirty="0" smtClean="0"/>
              <a:t>Message Integrity Code (MIC)</a:t>
            </a:r>
          </a:p>
          <a:p>
            <a:pPr lvl="1"/>
            <a:r>
              <a:rPr lang="en-US" dirty="0" smtClean="0"/>
              <a:t>MPDU, including header (contains a nonce)</a:t>
            </a:r>
          </a:p>
          <a:p>
            <a:r>
              <a:rPr lang="en-US" dirty="0" smtClean="0"/>
              <a:t>Nonce</a:t>
            </a:r>
          </a:p>
          <a:p>
            <a:pPr lvl="1"/>
            <a:r>
              <a:rPr lang="en-US" dirty="0" smtClean="0"/>
              <a:t>Packet number (48 bits), MAC address (48 bits), priority (8 bits)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Wireless communications threats</a:t>
            </a:r>
            <a:endParaRPr lang="fr-CA" dirty="0"/>
          </a:p>
        </p:txBody>
      </p:sp>
      <p:sp>
        <p:nvSpPr>
          <p:cNvPr id="3" name="Content Placeholder 2"/>
          <p:cNvSpPr>
            <a:spLocks noGrp="1"/>
          </p:cNvSpPr>
          <p:nvPr>
            <p:ph idx="1"/>
          </p:nvPr>
        </p:nvSpPr>
        <p:spPr/>
        <p:txBody>
          <a:bodyPr/>
          <a:lstStyle/>
          <a:p>
            <a:r>
              <a:rPr lang="en-CA" dirty="0" smtClean="0"/>
              <a:t>Eavesdropping</a:t>
            </a:r>
          </a:p>
          <a:p>
            <a:r>
              <a:rPr lang="en-CA" dirty="0" smtClean="0"/>
              <a:t>Unauthorized transmission</a:t>
            </a:r>
          </a:p>
          <a:p>
            <a:pPr lvl="1"/>
            <a:r>
              <a:rPr lang="en-CA" dirty="0" smtClean="0"/>
              <a:t>Jamming</a:t>
            </a:r>
          </a:p>
          <a:p>
            <a:pPr lvl="1"/>
            <a:r>
              <a:rPr lang="en-CA" dirty="0" smtClean="0"/>
              <a:t>Denial of service</a:t>
            </a:r>
          </a:p>
          <a:p>
            <a:r>
              <a:rPr lang="en-CA" dirty="0" smtClean="0"/>
              <a:t>MAC layer misbehaviour</a:t>
            </a:r>
          </a:p>
          <a:p>
            <a:r>
              <a:rPr lang="en-CA" dirty="0" smtClean="0"/>
              <a:t>Address spoofing</a:t>
            </a:r>
          </a:p>
          <a:p>
            <a:r>
              <a:rPr lang="en-CA" dirty="0" smtClean="0"/>
              <a:t>Location tracking</a:t>
            </a:r>
            <a:endParaRPr lang="fr-CA" dirty="0"/>
          </a:p>
        </p:txBody>
      </p:sp>
    </p:spTree>
    <p:extLst>
      <p:ext uri="{BB962C8B-B14F-4D97-AF65-F5344CB8AC3E}">
        <p14:creationId xmlns:p14="http://schemas.microsoft.com/office/powerpoint/2010/main" val="3674969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D4136947-645C-45C0-B6F3-BA398545F7A7}" type="slidenum">
              <a:rPr lang="en-US"/>
              <a:pPr>
                <a:defRPr/>
              </a:pPr>
              <a:t>40</a:t>
            </a:fld>
            <a:endParaRPr lang="en-US"/>
          </a:p>
        </p:txBody>
      </p:sp>
      <p:sp>
        <p:nvSpPr>
          <p:cNvPr id="238594" name="Title 1"/>
          <p:cNvSpPr>
            <a:spLocks noGrp="1"/>
          </p:cNvSpPr>
          <p:nvPr>
            <p:ph type="title" idx="4294967295"/>
          </p:nvPr>
        </p:nvSpPr>
        <p:spPr/>
        <p:txBody>
          <a:bodyPr/>
          <a:lstStyle/>
          <a:p>
            <a:pPr eaLnBrk="1" hangingPunct="1"/>
            <a:r>
              <a:rPr lang="en-US" smtClean="0">
                <a:latin typeface="Calibri" pitchFamily="34" charset="0"/>
              </a:rPr>
              <a:t>Counter Mode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18" y="1250641"/>
            <a:ext cx="7095364" cy="500728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a:t>
            </a:r>
            <a:endParaRPr lang="en-US" dirty="0"/>
          </a:p>
        </p:txBody>
      </p:sp>
      <p:sp>
        <p:nvSpPr>
          <p:cNvPr id="3" name="Content Placeholder 2"/>
          <p:cNvSpPr>
            <a:spLocks noGrp="1"/>
          </p:cNvSpPr>
          <p:nvPr>
            <p:ph idx="1"/>
          </p:nvPr>
        </p:nvSpPr>
        <p:spPr/>
        <p:txBody>
          <a:bodyPr>
            <a:normAutofit/>
          </a:bodyPr>
          <a:lstStyle/>
          <a:p>
            <a:r>
              <a:rPr lang="en-US" dirty="0" smtClean="0"/>
              <a:t>Brute force attack and dictionary attack</a:t>
            </a:r>
          </a:p>
          <a:p>
            <a:pPr lvl="1"/>
            <a:r>
              <a:rPr lang="en-US" dirty="0" smtClean="0"/>
              <a:t>can be prevented with good passphrase management</a:t>
            </a:r>
          </a:p>
          <a:p>
            <a:r>
              <a:rPr lang="en-US" dirty="0" smtClean="0"/>
              <a:t>Eavesdropping </a:t>
            </a:r>
            <a:r>
              <a:rPr lang="en-US" dirty="0"/>
              <a:t>attack </a:t>
            </a:r>
            <a:endParaRPr lang="en-US" dirty="0" smtClean="0"/>
          </a:p>
          <a:p>
            <a:pPr lvl="1"/>
            <a:r>
              <a:rPr lang="en-US" dirty="0" smtClean="0"/>
              <a:t>diﬃculty </a:t>
            </a:r>
            <a:r>
              <a:rPr lang="en-US" dirty="0"/>
              <a:t>is </a:t>
            </a:r>
            <a:r>
              <a:rPr lang="en-US" dirty="0" smtClean="0"/>
              <a:t>strong, unlikely, risk is minor </a:t>
            </a:r>
            <a:endParaRPr lang="en-US" dirty="0"/>
          </a:p>
        </p:txBody>
      </p:sp>
    </p:spTree>
    <p:extLst>
      <p:ext uri="{BB962C8B-B14F-4D97-AF65-F5344CB8AC3E}">
        <p14:creationId xmlns:p14="http://schemas.microsoft.com/office/powerpoint/2010/main" val="3785806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QUANTUM Encryption</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460815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Polarization of Photons</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474" y="1869789"/>
            <a:ext cx="6131052" cy="3986784"/>
          </a:xfrm>
        </p:spPr>
      </p:pic>
    </p:spTree>
    <p:extLst>
      <p:ext uri="{BB962C8B-B14F-4D97-AF65-F5344CB8AC3E}">
        <p14:creationId xmlns:p14="http://schemas.microsoft.com/office/powerpoint/2010/main" val="3945574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Polaroid </a:t>
            </a:r>
            <a:r>
              <a:rPr lang="fr-CA" dirty="0" err="1" smtClean="0"/>
              <a:t>filter</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045" y="1563329"/>
            <a:ext cx="8457052" cy="4630994"/>
          </a:xfrm>
        </p:spPr>
      </p:pic>
    </p:spTree>
    <p:extLst>
      <p:ext uri="{BB962C8B-B14F-4D97-AF65-F5344CB8AC3E}">
        <p14:creationId xmlns:p14="http://schemas.microsoft.com/office/powerpoint/2010/main" val="363248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Encoding</a:t>
            </a:r>
            <a:r>
              <a:rPr lang="fr-CA" dirty="0"/>
              <a:t> Information </a:t>
            </a:r>
            <a:r>
              <a:rPr lang="fr-CA" dirty="0" smtClean="0"/>
              <a:t>in photons</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287381"/>
            <a:ext cx="7744521" cy="4847948"/>
          </a:xfrm>
        </p:spPr>
      </p:pic>
    </p:spTree>
    <p:extLst>
      <p:ext uri="{BB962C8B-B14F-4D97-AF65-F5344CB8AC3E}">
        <p14:creationId xmlns:p14="http://schemas.microsoft.com/office/powerpoint/2010/main" val="99821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Rectification of polarity</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93" y="2776654"/>
            <a:ext cx="9019814" cy="1789054"/>
          </a:xfrm>
        </p:spPr>
      </p:pic>
    </p:spTree>
    <p:extLst>
      <p:ext uri="{BB962C8B-B14F-4D97-AF65-F5344CB8AC3E}">
        <p14:creationId xmlns:p14="http://schemas.microsoft.com/office/powerpoint/2010/main" val="2011732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Orthogonal vs non-orthogonal polarity</a:t>
            </a:r>
            <a:endParaRPr lang="fr-CA" dirty="0"/>
          </a:p>
        </p:txBody>
      </p:sp>
      <p:sp>
        <p:nvSpPr>
          <p:cNvPr id="3" name="Content Placeholder 2"/>
          <p:cNvSpPr>
            <a:spLocks noGrp="1"/>
          </p:cNvSpPr>
          <p:nvPr>
            <p:ph idx="1"/>
          </p:nvPr>
        </p:nvSpPr>
        <p:spPr/>
        <p:txBody>
          <a:bodyPr>
            <a:normAutofit fontScale="77500" lnSpcReduction="20000"/>
          </a:bodyPr>
          <a:lstStyle/>
          <a:p>
            <a:r>
              <a:rPr lang="en-CA" dirty="0"/>
              <a:t>Let us assumed that a rectilinear filter is used to filter a beam of photons.</a:t>
            </a:r>
          </a:p>
          <a:p>
            <a:r>
              <a:rPr lang="en-CA" dirty="0"/>
              <a:t>All rectilinear polarized photons pass through the </a:t>
            </a:r>
            <a:r>
              <a:rPr lang="en-CA" dirty="0" smtClean="0"/>
              <a:t>filter.</a:t>
            </a:r>
            <a:endParaRPr lang="en-CA" dirty="0"/>
          </a:p>
          <a:p>
            <a:r>
              <a:rPr lang="en-CA" dirty="0"/>
              <a:t>Diagonally polarized photons go through as well, but their basis is rectified.</a:t>
            </a:r>
          </a:p>
          <a:p>
            <a:r>
              <a:rPr lang="en-CA" dirty="0"/>
              <a:t>The polarity of every diagonally photon is rectified vertically, with probability </a:t>
            </a:r>
            <a:r>
              <a:rPr lang="en-CA" dirty="0" smtClean="0"/>
              <a:t>50%, horizontally</a:t>
            </a:r>
            <a:r>
              <a:rPr lang="en-CA" dirty="0"/>
              <a:t>, with probability </a:t>
            </a:r>
            <a:r>
              <a:rPr lang="en-CA" dirty="0" smtClean="0"/>
              <a:t>50%. </a:t>
            </a:r>
            <a:endParaRPr lang="en-CA" dirty="0"/>
          </a:p>
          <a:p>
            <a:r>
              <a:rPr lang="en-CA" dirty="0"/>
              <a:t>The </a:t>
            </a:r>
            <a:r>
              <a:rPr lang="en-CA" dirty="0"/>
              <a:t>rectilinear and </a:t>
            </a:r>
            <a:r>
              <a:rPr lang="en-CA" dirty="0"/>
              <a:t>diagonal basis are not mutually orthogonal.</a:t>
            </a:r>
          </a:p>
          <a:p>
            <a:r>
              <a:rPr lang="en-CA" dirty="0"/>
              <a:t>Although, vertical and horizontal polarities are mutually orthogonal because </a:t>
            </a:r>
            <a:r>
              <a:rPr lang="en-CA" dirty="0" smtClean="0"/>
              <a:t>there </a:t>
            </a:r>
            <a:r>
              <a:rPr lang="en-CA" dirty="0"/>
              <a:t>are </a:t>
            </a:r>
            <a:r>
              <a:rPr lang="en-CA" dirty="0" smtClean="0"/>
              <a:t>no possible </a:t>
            </a:r>
            <a:r>
              <a:rPr lang="en-CA" dirty="0"/>
              <a:t>rectification from one to the other.</a:t>
            </a:r>
            <a:endParaRPr lang="fr-CA" dirty="0"/>
          </a:p>
        </p:txBody>
      </p:sp>
    </p:spTree>
    <p:extLst>
      <p:ext uri="{BB962C8B-B14F-4D97-AF65-F5344CB8AC3E}">
        <p14:creationId xmlns:p14="http://schemas.microsoft.com/office/powerpoint/2010/main" val="1995036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Non-</a:t>
            </a:r>
            <a:r>
              <a:rPr lang="fr-CA" dirty="0" err="1"/>
              <a:t>cloning</a:t>
            </a:r>
            <a:r>
              <a:rPr lang="fr-CA" dirty="0"/>
              <a:t> </a:t>
            </a:r>
            <a:r>
              <a:rPr lang="fr-CA" dirty="0" err="1"/>
              <a:t>theorem</a:t>
            </a:r>
            <a:endParaRPr lang="fr-CA" dirty="0"/>
          </a:p>
        </p:txBody>
      </p:sp>
      <p:sp>
        <p:nvSpPr>
          <p:cNvPr id="3" name="Content Placeholder 2"/>
          <p:cNvSpPr>
            <a:spLocks noGrp="1"/>
          </p:cNvSpPr>
          <p:nvPr>
            <p:ph idx="1"/>
          </p:nvPr>
        </p:nvSpPr>
        <p:spPr/>
        <p:txBody>
          <a:bodyPr/>
          <a:lstStyle/>
          <a:p>
            <a:r>
              <a:rPr lang="en-CA" dirty="0"/>
              <a:t>Assuming polarities are not mutually </a:t>
            </a:r>
            <a:r>
              <a:rPr lang="en-CA" dirty="0" smtClean="0"/>
              <a:t>orthogonal.</a:t>
            </a:r>
            <a:endParaRPr lang="en-CA" dirty="0"/>
          </a:p>
          <a:p>
            <a:r>
              <a:rPr lang="en-CA" dirty="0" smtClean="0"/>
              <a:t>A </a:t>
            </a:r>
            <a:r>
              <a:rPr lang="en-CA" dirty="0"/>
              <a:t>photon polarity (quantum state) is disturbed during measurement.</a:t>
            </a:r>
          </a:p>
          <a:p>
            <a:r>
              <a:rPr lang="en-CA" dirty="0"/>
              <a:t>It is impossible to make copies of photons in unknown polarities.</a:t>
            </a:r>
          </a:p>
          <a:p>
            <a:r>
              <a:rPr lang="en-CA" dirty="0"/>
              <a:t>An arbitrary photon polarity cannot be perfectly duplicated.</a:t>
            </a:r>
            <a:endParaRPr lang="fr-CA" dirty="0"/>
          </a:p>
        </p:txBody>
      </p:sp>
    </p:spTree>
    <p:extLst>
      <p:ext uri="{BB962C8B-B14F-4D97-AF65-F5344CB8AC3E}">
        <p14:creationId xmlns:p14="http://schemas.microsoft.com/office/powerpoint/2010/main" val="1144557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Free space quantum communication</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721" y="1600200"/>
            <a:ext cx="5776558" cy="4525963"/>
          </a:xfrm>
        </p:spPr>
      </p:pic>
      <p:sp>
        <p:nvSpPr>
          <p:cNvPr id="5" name="TextBox 4"/>
          <p:cNvSpPr txBox="1"/>
          <p:nvPr/>
        </p:nvSpPr>
        <p:spPr>
          <a:xfrm>
            <a:off x="860077" y="6319323"/>
            <a:ext cx="7387628" cy="261610"/>
          </a:xfrm>
          <a:prstGeom prst="rect">
            <a:avLst/>
          </a:prstGeom>
          <a:noFill/>
        </p:spPr>
        <p:txBody>
          <a:bodyPr wrap="square" rtlCol="0">
            <a:spAutoFit/>
          </a:bodyPr>
          <a:lstStyle/>
          <a:p>
            <a:pPr algn="ctr"/>
            <a:r>
              <a:rPr lang="fr-CA" sz="1100" dirty="0"/>
              <a:t>R. </a:t>
            </a:r>
            <a:r>
              <a:rPr lang="fr-CA" sz="1100" dirty="0" err="1" smtClean="0"/>
              <a:t>Ursin</a:t>
            </a:r>
            <a:r>
              <a:rPr lang="fr-CA" sz="1100" dirty="0" smtClean="0"/>
              <a:t> et al., </a:t>
            </a:r>
            <a:r>
              <a:rPr lang="fr-CA" sz="1100" dirty="0" err="1"/>
              <a:t>Entanglement-based</a:t>
            </a:r>
            <a:r>
              <a:rPr lang="fr-CA" sz="1100" dirty="0"/>
              <a:t> quantum </a:t>
            </a:r>
            <a:r>
              <a:rPr lang="fr-CA" sz="1100" dirty="0" smtClean="0"/>
              <a:t>communication over </a:t>
            </a:r>
            <a:r>
              <a:rPr lang="fr-CA" sz="1100" dirty="0"/>
              <a:t>144 km. Nature </a:t>
            </a:r>
            <a:r>
              <a:rPr lang="fr-CA" sz="1100" dirty="0" err="1"/>
              <a:t>Physics</a:t>
            </a:r>
            <a:r>
              <a:rPr lang="fr-CA" sz="1100" dirty="0"/>
              <a:t>, 3(7):</a:t>
            </a:r>
            <a:r>
              <a:rPr lang="fr-CA" sz="1100" dirty="0" smtClean="0"/>
              <a:t>481--486</a:t>
            </a:r>
            <a:r>
              <a:rPr lang="fr-CA" sz="1100" dirty="0"/>
              <a:t>, 2007.</a:t>
            </a:r>
          </a:p>
        </p:txBody>
      </p:sp>
    </p:spTree>
    <p:extLst>
      <p:ext uri="{BB962C8B-B14F-4D97-AF65-F5344CB8AC3E}">
        <p14:creationId xmlns:p14="http://schemas.microsoft.com/office/powerpoint/2010/main" val="108966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Risk</a:t>
            </a:r>
            <a:r>
              <a:rPr lang="fr-CA" dirty="0"/>
              <a:t> </a:t>
            </a:r>
            <a:r>
              <a:rPr lang="fr-CA" dirty="0" err="1"/>
              <a:t>Analysis</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555780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Quantum Key Distribution (QKP)</a:t>
            </a:r>
            <a:endParaRPr lang="fr-CA" dirty="0"/>
          </a:p>
        </p:txBody>
      </p:sp>
      <p:sp>
        <p:nvSpPr>
          <p:cNvPr id="3" name="Content Placeholder 2"/>
          <p:cNvSpPr>
            <a:spLocks noGrp="1"/>
          </p:cNvSpPr>
          <p:nvPr>
            <p:ph idx="1"/>
          </p:nvPr>
        </p:nvSpPr>
        <p:spPr/>
        <p:txBody>
          <a:bodyPr>
            <a:normAutofit fontScale="92500" lnSpcReduction="20000"/>
          </a:bodyPr>
          <a:lstStyle/>
          <a:p>
            <a:r>
              <a:rPr lang="en-CA" dirty="0"/>
              <a:t>Aka: </a:t>
            </a:r>
            <a:r>
              <a:rPr lang="en-CA" dirty="0" smtClean="0"/>
              <a:t>BB84 (</a:t>
            </a:r>
            <a:r>
              <a:rPr lang="en-CA" dirty="0" err="1" smtClean="0"/>
              <a:t>Bennet</a:t>
            </a:r>
            <a:r>
              <a:rPr lang="en-CA" dirty="0" smtClean="0"/>
              <a:t> </a:t>
            </a:r>
            <a:r>
              <a:rPr lang="en-CA" dirty="0"/>
              <a:t>and </a:t>
            </a:r>
            <a:r>
              <a:rPr lang="en-CA" dirty="0" smtClean="0"/>
              <a:t>Brassard 1984), quantum key expansion protocol</a:t>
            </a:r>
          </a:p>
          <a:p>
            <a:r>
              <a:rPr lang="en-CA" dirty="0" smtClean="0"/>
              <a:t>Two parties (Alice &amp; Bob)</a:t>
            </a:r>
          </a:p>
          <a:p>
            <a:pPr lvl="1"/>
            <a:r>
              <a:rPr lang="en-CA" dirty="0" smtClean="0"/>
              <a:t>Insecure photon (quantum) channel</a:t>
            </a:r>
          </a:p>
          <a:p>
            <a:pPr lvl="1"/>
            <a:r>
              <a:rPr lang="en-CA" dirty="0" smtClean="0"/>
              <a:t>Authenticated classical channel</a:t>
            </a:r>
          </a:p>
          <a:p>
            <a:pPr lvl="1"/>
            <a:r>
              <a:rPr lang="en-CA" dirty="0" smtClean="0"/>
              <a:t>Share a short key</a:t>
            </a:r>
          </a:p>
          <a:p>
            <a:pPr lvl="1"/>
            <a:r>
              <a:rPr lang="en-CA" dirty="0" smtClean="0"/>
              <a:t>Can generate random numbers</a:t>
            </a:r>
          </a:p>
          <a:p>
            <a:r>
              <a:rPr lang="en-CA" dirty="0" smtClean="0"/>
              <a:t>One adversary (Eve)</a:t>
            </a:r>
          </a:p>
          <a:p>
            <a:pPr lvl="1"/>
            <a:r>
              <a:rPr lang="en-CA" dirty="0" smtClean="0"/>
              <a:t>Can intercept &amp; resend photons</a:t>
            </a:r>
          </a:p>
          <a:p>
            <a:pPr lvl="1"/>
            <a:r>
              <a:rPr lang="en-CA" dirty="0" smtClean="0"/>
              <a:t>Can eavesdrop,  but not alter </a:t>
            </a:r>
            <a:r>
              <a:rPr lang="en-CA" dirty="0"/>
              <a:t>classical channel</a:t>
            </a:r>
            <a:endParaRPr lang="en-CA" dirty="0" smtClean="0"/>
          </a:p>
        </p:txBody>
      </p:sp>
    </p:spTree>
    <p:extLst>
      <p:ext uri="{BB962C8B-B14F-4D97-AF65-F5344CB8AC3E}">
        <p14:creationId xmlns:p14="http://schemas.microsoft.com/office/powerpoint/2010/main" val="3204906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QKP</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167" y="1600200"/>
            <a:ext cx="6997666" cy="4525963"/>
          </a:xfrm>
        </p:spPr>
      </p:pic>
    </p:spTree>
    <p:extLst>
      <p:ext uri="{BB962C8B-B14F-4D97-AF65-F5344CB8AC3E}">
        <p14:creationId xmlns:p14="http://schemas.microsoft.com/office/powerpoint/2010/main" val="576961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60" y="1910937"/>
            <a:ext cx="6126480" cy="3904488"/>
          </a:xfrm>
        </p:spPr>
      </p:pic>
    </p:spTree>
    <p:extLst>
      <p:ext uri="{BB962C8B-B14F-4D97-AF65-F5344CB8AC3E}">
        <p14:creationId xmlns:p14="http://schemas.microsoft.com/office/powerpoint/2010/main" val="670121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Authentication</a:t>
            </a:r>
            <a:endParaRPr lang="fr-CA" dirty="0"/>
          </a:p>
        </p:txBody>
      </p:sp>
      <p:sp>
        <p:nvSpPr>
          <p:cNvPr id="3" name="Text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959629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Device Level Authentication</a:t>
            </a:r>
            <a:endParaRPr lang="en-US" dirty="0"/>
          </a:p>
        </p:txBody>
      </p:sp>
      <p:graphicFrame>
        <p:nvGraphicFramePr>
          <p:cNvPr id="68610" name="Object 2"/>
          <p:cNvGraphicFramePr>
            <a:graphicFrameLocks noChangeAspect="1"/>
          </p:cNvGraphicFramePr>
          <p:nvPr>
            <p:extLst>
              <p:ext uri="{D42A27DB-BD31-4B8C-83A1-F6EECF244321}">
                <p14:modId xmlns:p14="http://schemas.microsoft.com/office/powerpoint/2010/main" val="2001139347"/>
              </p:ext>
            </p:extLst>
          </p:nvPr>
        </p:nvGraphicFramePr>
        <p:xfrm>
          <a:off x="2176462" y="1376389"/>
          <a:ext cx="4795838" cy="4933123"/>
        </p:xfrm>
        <a:graphic>
          <a:graphicData uri="http://schemas.openxmlformats.org/presentationml/2006/ole">
            <mc:AlternateContent xmlns:mc="http://schemas.openxmlformats.org/markup-compatibility/2006">
              <mc:Choice xmlns:v="urn:schemas-microsoft-com:vml" Requires="v">
                <p:oleObj spid="_x0000_s57402" name="Visio" r:id="rId4" imgW="2495287" imgH="2567618" progId="Visio.Drawing.11">
                  <p:embed/>
                </p:oleObj>
              </mc:Choice>
              <mc:Fallback>
                <p:oleObj name="Visio" r:id="rId4" imgW="2495287" imgH="2567618"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2" y="1376389"/>
                        <a:ext cx="4795838" cy="4933123"/>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Port-</a:t>
            </a:r>
            <a:r>
              <a:rPr lang="fr-CA" dirty="0" err="1" smtClean="0"/>
              <a:t>based</a:t>
            </a:r>
            <a:r>
              <a:rPr lang="fr-CA" dirty="0" smtClean="0"/>
              <a:t> </a:t>
            </a:r>
            <a:r>
              <a:rPr lang="fr-CA" dirty="0"/>
              <a:t>model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694" y="1318654"/>
            <a:ext cx="6456611" cy="5118567"/>
          </a:xfrm>
        </p:spPr>
      </p:pic>
    </p:spTree>
    <p:extLst>
      <p:ext uri="{BB962C8B-B14F-4D97-AF65-F5344CB8AC3E}">
        <p14:creationId xmlns:p14="http://schemas.microsoft.com/office/powerpoint/2010/main" val="2106122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Keys</a:t>
            </a:r>
            <a:endParaRPr lang="fr-CA" dirty="0"/>
          </a:p>
        </p:txBody>
      </p:sp>
      <p:sp>
        <p:nvSpPr>
          <p:cNvPr id="3" name="Content Placeholder 2"/>
          <p:cNvSpPr>
            <a:spLocks noGrp="1"/>
          </p:cNvSpPr>
          <p:nvPr>
            <p:ph idx="1"/>
          </p:nvPr>
        </p:nvSpPr>
        <p:spPr/>
        <p:txBody>
          <a:bodyPr/>
          <a:lstStyle/>
          <a:p>
            <a:r>
              <a:rPr lang="en-CA" dirty="0" smtClean="0"/>
              <a:t>Pre-Shared KEY (PSK)</a:t>
            </a:r>
          </a:p>
          <a:p>
            <a:r>
              <a:rPr lang="en-CA" dirty="0" smtClean="0"/>
              <a:t>Pairwise Master Key (PMK): </a:t>
            </a:r>
            <a:r>
              <a:rPr lang="en-CA" smtClean="0"/>
              <a:t>Long term</a:t>
            </a:r>
            <a:endParaRPr lang="en-CA" dirty="0" smtClean="0"/>
          </a:p>
          <a:p>
            <a:r>
              <a:rPr lang="en-CA" dirty="0" smtClean="0"/>
              <a:t>Pairwise Transient Key PTK)</a:t>
            </a:r>
          </a:p>
          <a:p>
            <a:pPr lvl="1"/>
            <a:r>
              <a:rPr lang="en-CA" dirty="0" smtClean="0"/>
              <a:t>Temporal Key (TK): </a:t>
            </a:r>
            <a:r>
              <a:rPr lang="en-CA" dirty="0"/>
              <a:t>Traffic</a:t>
            </a:r>
            <a:endParaRPr lang="en-CA" dirty="0" smtClean="0"/>
          </a:p>
          <a:p>
            <a:pPr lvl="1"/>
            <a:r>
              <a:rPr lang="en-CA" dirty="0" smtClean="0"/>
              <a:t>Downlink MICHAEL MIC Key</a:t>
            </a:r>
          </a:p>
          <a:p>
            <a:pPr lvl="1"/>
            <a:r>
              <a:rPr lang="en-CA" dirty="0" smtClean="0"/>
              <a:t>Uplink MICHAEL MIC Key</a:t>
            </a:r>
          </a:p>
          <a:p>
            <a:pPr lvl="1"/>
            <a:r>
              <a:rPr lang="en-CA" dirty="0" smtClean="0"/>
              <a:t>Group Temporal Key (GTK)</a:t>
            </a:r>
          </a:p>
          <a:p>
            <a:pPr lvl="1"/>
            <a:endParaRPr lang="fr-CA" dirty="0"/>
          </a:p>
        </p:txBody>
      </p:sp>
    </p:spTree>
    <p:extLst>
      <p:ext uri="{BB962C8B-B14F-4D97-AF65-F5344CB8AC3E}">
        <p14:creationId xmlns:p14="http://schemas.microsoft.com/office/powerpoint/2010/main" val="2112516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WPA Authentication</a:t>
            </a:r>
            <a:endParaRPr lang="fr-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141" y="1941513"/>
            <a:ext cx="7077718" cy="3551223"/>
          </a:xfrm>
        </p:spPr>
      </p:pic>
    </p:spTree>
    <p:extLst>
      <p:ext uri="{BB962C8B-B14F-4D97-AF65-F5344CB8AC3E}">
        <p14:creationId xmlns:p14="http://schemas.microsoft.com/office/powerpoint/2010/main" val="620541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pPr>
              <a:buNone/>
            </a:pPr>
            <a:r>
              <a:rPr lang="en-US" sz="1800" b="1" dirty="0" smtClean="0"/>
              <a:t>Risk</a:t>
            </a:r>
            <a:r>
              <a:rPr lang="en-US" sz="1800" dirty="0" smtClean="0"/>
              <a:t>: A possibility of the perpetration of an attack.</a:t>
            </a:r>
          </a:p>
          <a:p>
            <a:pPr>
              <a:buNone/>
            </a:pPr>
            <a:r>
              <a:rPr lang="en-US" sz="1800" b="1" dirty="0" smtClean="0"/>
              <a:t>Risk assessment</a:t>
            </a:r>
            <a:r>
              <a:rPr lang="en-US" sz="1800" dirty="0" smtClean="0"/>
              <a:t>: Evaluation of the level of risk of an attack. According to </a:t>
            </a:r>
          </a:p>
          <a:p>
            <a:pPr lvl="1"/>
            <a:r>
              <a:rPr lang="en-US" sz="1600" dirty="0" smtClean="0"/>
              <a:t>potential impact</a:t>
            </a:r>
          </a:p>
          <a:p>
            <a:pPr lvl="1"/>
            <a:r>
              <a:rPr lang="en-US" sz="1600" dirty="0" smtClean="0"/>
              <a:t>technical difficulties that must be overcome</a:t>
            </a:r>
          </a:p>
          <a:p>
            <a:pPr lvl="1"/>
            <a:r>
              <a:rPr lang="en-US" sz="1600" dirty="0" smtClean="0"/>
              <a:t>motivation of potential attackers.</a:t>
            </a:r>
          </a:p>
          <a:p>
            <a:pPr>
              <a:buNone/>
            </a:pPr>
            <a:r>
              <a:rPr lang="en-US" sz="1800" b="1" dirty="0"/>
              <a:t>Quantitative risk assessment</a:t>
            </a:r>
            <a:r>
              <a:rPr lang="en-US" sz="1800" dirty="0"/>
              <a:t>: </a:t>
            </a:r>
          </a:p>
          <a:p>
            <a:pPr lvl="1"/>
            <a:r>
              <a:rPr lang="en-US" sz="1600" dirty="0"/>
              <a:t>Assignment of a numerical probability to a level of risk. </a:t>
            </a:r>
          </a:p>
          <a:p>
            <a:pPr lvl="1"/>
            <a:r>
              <a:rPr lang="en-US" sz="1600" dirty="0"/>
              <a:t>Based on historical data (objective by nature).</a:t>
            </a:r>
          </a:p>
          <a:p>
            <a:pPr>
              <a:buNone/>
            </a:pPr>
            <a:r>
              <a:rPr lang="en-US" sz="1800" b="1" dirty="0" smtClean="0"/>
              <a:t>Qualitative risk assessment</a:t>
            </a:r>
            <a:r>
              <a:rPr lang="fr-CA" sz="1800" b="1" dirty="0" smtClean="0"/>
              <a:t> </a:t>
            </a:r>
            <a:r>
              <a:rPr lang="en-US" sz="1800" dirty="0" smtClean="0"/>
              <a:t>: </a:t>
            </a:r>
          </a:p>
          <a:p>
            <a:pPr lvl="1"/>
            <a:r>
              <a:rPr lang="en-US" sz="1600" dirty="0" smtClean="0"/>
              <a:t>Assignment of a symbolic value (e.g., low, medium or high) to a level of risk. </a:t>
            </a:r>
          </a:p>
          <a:p>
            <a:pPr lvl="1"/>
            <a:r>
              <a:rPr lang="en-US" sz="1600" dirty="0" smtClean="0"/>
              <a:t>Relies on the expertise of the people conducting the analysis (subjective by nature).</a:t>
            </a:r>
          </a:p>
          <a:p>
            <a:pPr>
              <a:buNone/>
            </a:pPr>
            <a:r>
              <a:rPr lang="en-US" sz="1800" b="1" dirty="0" smtClean="0"/>
              <a:t>Risk management</a:t>
            </a:r>
            <a:r>
              <a:rPr lang="en-US" sz="1800" dirty="0" smtClean="0"/>
              <a:t>: Includes </a:t>
            </a:r>
          </a:p>
          <a:p>
            <a:pPr lvl="1"/>
            <a:r>
              <a:rPr lang="en-US" sz="1600" dirty="0" smtClean="0"/>
              <a:t>risk assessment,</a:t>
            </a:r>
          </a:p>
          <a:p>
            <a:pPr lvl="1"/>
            <a:r>
              <a:rPr lang="en-US" sz="1600" dirty="0" smtClean="0"/>
              <a:t>communication of the risk to the users and </a:t>
            </a:r>
          </a:p>
          <a:p>
            <a:pPr lvl="1"/>
            <a:r>
              <a:rPr lang="en-US" sz="1600" dirty="0" smtClean="0"/>
              <a:t>plans for damage control in cases attacks are carried out with success.</a:t>
            </a:r>
          </a:p>
          <a:p>
            <a:pPr>
              <a:buNone/>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a:t>
            </a:r>
            <a:r>
              <a:rPr lang="en-US" dirty="0" smtClean="0"/>
              <a:t>assessment: Why?</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Wireless security literature has neglected risk assessment</a:t>
            </a:r>
          </a:p>
          <a:p>
            <a:pPr lvl="1"/>
            <a:r>
              <a:rPr lang="en-US" dirty="0" smtClean="0"/>
              <a:t>Example: Lack of perspective in the work on wireless malware propagation (issue raised by </a:t>
            </a:r>
            <a:r>
              <a:rPr lang="en-US" dirty="0" err="1" smtClean="0"/>
              <a:t>Zanero</a:t>
            </a:r>
            <a:r>
              <a:rPr lang="en-US" dirty="0" smtClean="0"/>
              <a:t>, IEEE Security and Privacy, 2009)</a:t>
            </a:r>
          </a:p>
          <a:p>
            <a:r>
              <a:rPr lang="en-US" dirty="0" smtClean="0"/>
              <a:t>Achieve perspective in a predictable &amp; methodological manner!</a:t>
            </a:r>
          </a:p>
          <a:p>
            <a:r>
              <a:rPr lang="en-CA" dirty="0"/>
              <a:t>Deal with the potential of harmful consequences</a:t>
            </a:r>
          </a:p>
          <a:p>
            <a:r>
              <a:rPr lang="en-CA" dirty="0"/>
              <a:t>Decide if a technology is worth using</a:t>
            </a:r>
          </a:p>
          <a:p>
            <a:r>
              <a:rPr lang="en-CA" dirty="0"/>
              <a:t>Continuing process</a:t>
            </a: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Wireless Malware Outbreak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Malware running on a router can be used to intercept information</a:t>
            </a:r>
          </a:p>
          <a:p>
            <a:r>
              <a:rPr lang="en-US" dirty="0" smtClean="0"/>
              <a:t>According to </a:t>
            </a:r>
            <a:r>
              <a:rPr lang="en-US" dirty="0" err="1" smtClean="0"/>
              <a:t>Zanero</a:t>
            </a:r>
            <a:r>
              <a:rPr lang="en-US" dirty="0" smtClean="0"/>
              <a:t> [2009], a malware outbreak in the wireless world is only theoretical and unlikely to occur in practice</a:t>
            </a:r>
          </a:p>
          <a:p>
            <a:pPr lvl="1"/>
            <a:r>
              <a:rPr lang="en-US" dirty="0" smtClean="0"/>
              <a:t>diﬃculty to write a malware for a wide diversity of hardware platforms </a:t>
            </a:r>
          </a:p>
          <a:p>
            <a:pPr lvl="1"/>
            <a:r>
              <a:rPr lang="en-US" dirty="0" smtClean="0"/>
              <a:t>at best a small fraction of the routers can be infected</a:t>
            </a:r>
          </a:p>
          <a:p>
            <a:pPr lvl="1"/>
            <a:r>
              <a:rPr lang="en-US" dirty="0" smtClean="0"/>
              <a:t>networks of routers being infected by malware would be substantially disrupted, attack would be quickly noticed by network </a:t>
            </a:r>
          </a:p>
          <a:p>
            <a:r>
              <a:rPr lang="en-US" dirty="0" smtClean="0"/>
              <a:t>Unlikely to occur, risk is minor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Risk as a function likelihood and impact, according to ETSI</a:t>
            </a:r>
            <a:endParaRPr lang="en-US" sz="3600" dirty="0"/>
          </a:p>
        </p:txBody>
      </p:sp>
      <p:pic>
        <p:nvPicPr>
          <p:cNvPr id="4" name="Content Placeholder 3" descr="ETSIGrid.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5666" r="-5666"/>
              <a:stretch>
                <a:fillRect/>
              </a:stretch>
            </p:blipFill>
          </mc:Choice>
          <mc:Fallback>
            <p:blipFill>
              <a:blip r:embed="rId3"/>
              <a:srcRect l="-5666" r="-5666"/>
              <a:stretch>
                <a:fillRect/>
              </a:stretch>
            </p:blipFill>
          </mc:Fallback>
        </mc:AlternateConten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4335</TotalTime>
  <Words>2461</Words>
  <Application>Microsoft Office PowerPoint</Application>
  <PresentationFormat>On-screen Show (4:3)</PresentationFormat>
  <Paragraphs>331</Paragraphs>
  <Slides>57</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4" baseType="lpstr">
      <vt:lpstr>Arial</vt:lpstr>
      <vt:lpstr>Calibri</vt:lpstr>
      <vt:lpstr>Times New Roman</vt:lpstr>
      <vt:lpstr>Wingdings</vt:lpstr>
      <vt:lpstr>Office Theme</vt:lpstr>
      <vt:lpstr>SmartDraw</vt:lpstr>
      <vt:lpstr>Visio</vt:lpstr>
      <vt:lpstr>Chapter 4 – Wireless Security  </vt:lpstr>
      <vt:lpstr>Wireless Communications Specific Threats</vt:lpstr>
      <vt:lpstr>Key terms</vt:lpstr>
      <vt:lpstr>Wireless communications threats</vt:lpstr>
      <vt:lpstr>Risk Analysis</vt:lpstr>
      <vt:lpstr>Key terms</vt:lpstr>
      <vt:lpstr>Risk assessment: Why?</vt:lpstr>
      <vt:lpstr>Wireless Malware Outbreak</vt:lpstr>
      <vt:lpstr>Risk as a function likelihood and impact, according to ETSI</vt:lpstr>
      <vt:lpstr>Impact assessment</vt:lpstr>
      <vt:lpstr>Impact assessment (cont’d)</vt:lpstr>
      <vt:lpstr>Impact assessment (cont’d)</vt:lpstr>
      <vt:lpstr>Impact assessment (cont’d)</vt:lpstr>
      <vt:lpstr>Impact assessment (cont’d)</vt:lpstr>
      <vt:lpstr>Likelihood as a function of attacker motivation and technical difficulty</vt:lpstr>
      <vt:lpstr>Motivation assessment</vt:lpstr>
      <vt:lpstr>Example: Canada's ranking for sensitive information</vt:lpstr>
      <vt:lpstr>PowerPoint Presentation</vt:lpstr>
      <vt:lpstr>Eavesdropping Management Messages: Mapping Cellular Networks</vt:lpstr>
      <vt:lpstr>Result of Eavesdropping Management Messages: Location Tracking With Cellphones</vt:lpstr>
      <vt:lpstr>Risk management actions as a function of impact and likelihood</vt:lpstr>
      <vt:lpstr>Confidentiality</vt:lpstr>
      <vt:lpstr>What is Confidentiality?</vt:lpstr>
      <vt:lpstr>Why is it Challenging?</vt:lpstr>
      <vt:lpstr>Interception of traffic HOWTO </vt:lpstr>
      <vt:lpstr>ENCRYPTIOn</vt:lpstr>
      <vt:lpstr>Encryption</vt:lpstr>
      <vt:lpstr>Stream cypher</vt:lpstr>
      <vt:lpstr>RC4 Encryption</vt:lpstr>
      <vt:lpstr>WEP Encryption</vt:lpstr>
      <vt:lpstr>WEP Decryption</vt:lpstr>
      <vt:lpstr>Cracking RC4 Messages</vt:lpstr>
      <vt:lpstr>Key Distribution</vt:lpstr>
      <vt:lpstr>Wired Equivalent Privacy (WEP)</vt:lpstr>
      <vt:lpstr>Temporal Key Integrity Protocol (TKIP/WPA)</vt:lpstr>
      <vt:lpstr>TKIP</vt:lpstr>
      <vt:lpstr>Attacks</vt:lpstr>
      <vt:lpstr>Block-cypher</vt:lpstr>
      <vt:lpstr>CCMP/WPA2</vt:lpstr>
      <vt:lpstr>Counter Mode</vt:lpstr>
      <vt:lpstr>Attacks</vt:lpstr>
      <vt:lpstr>QUANTUM Encryption</vt:lpstr>
      <vt:lpstr>Polarization of Photons</vt:lpstr>
      <vt:lpstr>Polaroid filter</vt:lpstr>
      <vt:lpstr>Encoding Information in photons</vt:lpstr>
      <vt:lpstr>Rectification of polarity</vt:lpstr>
      <vt:lpstr>Orthogonal vs non-orthogonal polarity</vt:lpstr>
      <vt:lpstr>Non-cloning theorem</vt:lpstr>
      <vt:lpstr>Free space quantum communication</vt:lpstr>
      <vt:lpstr>Quantum Key Distribution (QKP)</vt:lpstr>
      <vt:lpstr>QKP</vt:lpstr>
      <vt:lpstr>PowerPoint Presentation</vt:lpstr>
      <vt:lpstr>Authentication</vt:lpstr>
      <vt:lpstr>WEP Device Level Authentication</vt:lpstr>
      <vt:lpstr>Port-based model</vt:lpstr>
      <vt:lpstr>Keys</vt:lpstr>
      <vt:lpstr>WPA Authentication</vt:lpstr>
    </vt:vector>
  </TitlesOfParts>
  <Company>Carleton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Security in the Home and Work Environment</dc:title>
  <dc:creator>Michel Barbeau</dc:creator>
  <cp:lastModifiedBy>Michel Barbeau</cp:lastModifiedBy>
  <cp:revision>135</cp:revision>
  <cp:lastPrinted>2010-11-12T14:29:01Z</cp:lastPrinted>
  <dcterms:created xsi:type="dcterms:W3CDTF">2011-02-14T15:16:39Z</dcterms:created>
  <dcterms:modified xsi:type="dcterms:W3CDTF">2015-03-24T02:31:01Z</dcterms:modified>
</cp:coreProperties>
</file>