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62" r:id="rId4"/>
    <p:sldId id="259" r:id="rId5"/>
    <p:sldId id="258" r:id="rId6"/>
    <p:sldId id="257" r:id="rId7"/>
    <p:sldId id="260" r:id="rId8"/>
    <p:sldId id="261" r:id="rId9"/>
    <p:sldId id="263" r:id="rId10"/>
    <p:sldId id="265" r:id="rId11"/>
    <p:sldId id="264" r:id="rId12"/>
    <p:sldId id="269" r:id="rId13"/>
    <p:sldId id="267" r:id="rId14"/>
    <p:sldId id="268" r:id="rId15"/>
    <p:sldId id="270" r:id="rId16"/>
    <p:sldId id="271" r:id="rId17"/>
    <p:sldId id="272" r:id="rId18"/>
    <p:sldId id="274" r:id="rId19"/>
    <p:sldId id="275" r:id="rId20"/>
    <p:sldId id="276" r:id="rId21"/>
    <p:sldId id="277" r:id="rId22"/>
    <p:sldId id="278" r:id="rId2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9" autoAdjust="0"/>
    <p:restoredTop sz="94660"/>
  </p:normalViewPr>
  <p:slideViewPr>
    <p:cSldViewPr snapToGrid="0" showGuides="1">
      <p:cViewPr varScale="1">
        <p:scale>
          <a:sx n="59" d="100"/>
          <a:sy n="59" d="100"/>
        </p:scale>
        <p:origin x="90" y="117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r-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r-CA"/>
          </a:p>
        </p:txBody>
      </p:sp>
      <p:sp>
        <p:nvSpPr>
          <p:cNvPr id="4" name="Date Placeholder 3"/>
          <p:cNvSpPr>
            <a:spLocks noGrp="1"/>
          </p:cNvSpPr>
          <p:nvPr>
            <p:ph type="dt" sz="half" idx="10"/>
          </p:nvPr>
        </p:nvSpPr>
        <p:spPr/>
        <p:txBody>
          <a:bodyPr/>
          <a:lstStyle/>
          <a:p>
            <a:fld id="{13062B41-77DA-4A5A-A724-D62A2D07D15D}" type="datetimeFigureOut">
              <a:rPr lang="fr-CA" smtClean="0"/>
              <a:t>2015-03-15</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CAAD4F2D-BCDA-461F-80EA-55107C21B759}" type="slidenum">
              <a:rPr lang="fr-CA" smtClean="0"/>
              <a:t>‹#›</a:t>
            </a:fld>
            <a:endParaRPr lang="fr-CA"/>
          </a:p>
        </p:txBody>
      </p:sp>
    </p:spTree>
    <p:extLst>
      <p:ext uri="{BB962C8B-B14F-4D97-AF65-F5344CB8AC3E}">
        <p14:creationId xmlns:p14="http://schemas.microsoft.com/office/powerpoint/2010/main" val="2952939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Date Placeholder 3"/>
          <p:cNvSpPr>
            <a:spLocks noGrp="1"/>
          </p:cNvSpPr>
          <p:nvPr>
            <p:ph type="dt" sz="half" idx="10"/>
          </p:nvPr>
        </p:nvSpPr>
        <p:spPr/>
        <p:txBody>
          <a:bodyPr/>
          <a:lstStyle/>
          <a:p>
            <a:fld id="{13062B41-77DA-4A5A-A724-D62A2D07D15D}" type="datetimeFigureOut">
              <a:rPr lang="fr-CA" smtClean="0"/>
              <a:t>2015-03-15</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CAAD4F2D-BCDA-461F-80EA-55107C21B759}" type="slidenum">
              <a:rPr lang="fr-CA" smtClean="0"/>
              <a:t>‹#›</a:t>
            </a:fld>
            <a:endParaRPr lang="fr-CA"/>
          </a:p>
        </p:txBody>
      </p:sp>
    </p:spTree>
    <p:extLst>
      <p:ext uri="{BB962C8B-B14F-4D97-AF65-F5344CB8AC3E}">
        <p14:creationId xmlns:p14="http://schemas.microsoft.com/office/powerpoint/2010/main" val="1878599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r-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Date Placeholder 3"/>
          <p:cNvSpPr>
            <a:spLocks noGrp="1"/>
          </p:cNvSpPr>
          <p:nvPr>
            <p:ph type="dt" sz="half" idx="10"/>
          </p:nvPr>
        </p:nvSpPr>
        <p:spPr/>
        <p:txBody>
          <a:bodyPr/>
          <a:lstStyle/>
          <a:p>
            <a:fld id="{13062B41-77DA-4A5A-A724-D62A2D07D15D}" type="datetimeFigureOut">
              <a:rPr lang="fr-CA" smtClean="0"/>
              <a:t>2015-03-15</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CAAD4F2D-BCDA-461F-80EA-55107C21B759}" type="slidenum">
              <a:rPr lang="fr-CA" smtClean="0"/>
              <a:t>‹#›</a:t>
            </a:fld>
            <a:endParaRPr lang="fr-CA"/>
          </a:p>
        </p:txBody>
      </p:sp>
    </p:spTree>
    <p:extLst>
      <p:ext uri="{BB962C8B-B14F-4D97-AF65-F5344CB8AC3E}">
        <p14:creationId xmlns:p14="http://schemas.microsoft.com/office/powerpoint/2010/main" val="1977118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Date Placeholder 3"/>
          <p:cNvSpPr>
            <a:spLocks noGrp="1"/>
          </p:cNvSpPr>
          <p:nvPr>
            <p:ph type="dt" sz="half" idx="10"/>
          </p:nvPr>
        </p:nvSpPr>
        <p:spPr/>
        <p:txBody>
          <a:bodyPr/>
          <a:lstStyle/>
          <a:p>
            <a:fld id="{13062B41-77DA-4A5A-A724-D62A2D07D15D}" type="datetimeFigureOut">
              <a:rPr lang="fr-CA" smtClean="0"/>
              <a:t>2015-03-15</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CAAD4F2D-BCDA-461F-80EA-55107C21B759}" type="slidenum">
              <a:rPr lang="fr-CA" smtClean="0"/>
              <a:t>‹#›</a:t>
            </a:fld>
            <a:endParaRPr lang="fr-CA"/>
          </a:p>
        </p:txBody>
      </p:sp>
    </p:spTree>
    <p:extLst>
      <p:ext uri="{BB962C8B-B14F-4D97-AF65-F5344CB8AC3E}">
        <p14:creationId xmlns:p14="http://schemas.microsoft.com/office/powerpoint/2010/main" val="1190698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r-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062B41-77DA-4A5A-A724-D62A2D07D15D}" type="datetimeFigureOut">
              <a:rPr lang="fr-CA" smtClean="0"/>
              <a:t>2015-03-15</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CAAD4F2D-BCDA-461F-80EA-55107C21B759}" type="slidenum">
              <a:rPr lang="fr-CA" smtClean="0"/>
              <a:t>‹#›</a:t>
            </a:fld>
            <a:endParaRPr lang="fr-CA"/>
          </a:p>
        </p:txBody>
      </p:sp>
    </p:spTree>
    <p:extLst>
      <p:ext uri="{BB962C8B-B14F-4D97-AF65-F5344CB8AC3E}">
        <p14:creationId xmlns:p14="http://schemas.microsoft.com/office/powerpoint/2010/main" val="3646828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Date Placeholder 4"/>
          <p:cNvSpPr>
            <a:spLocks noGrp="1"/>
          </p:cNvSpPr>
          <p:nvPr>
            <p:ph type="dt" sz="half" idx="10"/>
          </p:nvPr>
        </p:nvSpPr>
        <p:spPr/>
        <p:txBody>
          <a:bodyPr/>
          <a:lstStyle/>
          <a:p>
            <a:fld id="{13062B41-77DA-4A5A-A724-D62A2D07D15D}" type="datetimeFigureOut">
              <a:rPr lang="fr-CA" smtClean="0"/>
              <a:t>2015-03-15</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CAAD4F2D-BCDA-461F-80EA-55107C21B759}" type="slidenum">
              <a:rPr lang="fr-CA" smtClean="0"/>
              <a:t>‹#›</a:t>
            </a:fld>
            <a:endParaRPr lang="fr-CA"/>
          </a:p>
        </p:txBody>
      </p:sp>
    </p:spTree>
    <p:extLst>
      <p:ext uri="{BB962C8B-B14F-4D97-AF65-F5344CB8AC3E}">
        <p14:creationId xmlns:p14="http://schemas.microsoft.com/office/powerpoint/2010/main" val="2487285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r-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7" name="Date Placeholder 6"/>
          <p:cNvSpPr>
            <a:spLocks noGrp="1"/>
          </p:cNvSpPr>
          <p:nvPr>
            <p:ph type="dt" sz="half" idx="10"/>
          </p:nvPr>
        </p:nvSpPr>
        <p:spPr/>
        <p:txBody>
          <a:bodyPr/>
          <a:lstStyle/>
          <a:p>
            <a:fld id="{13062B41-77DA-4A5A-A724-D62A2D07D15D}" type="datetimeFigureOut">
              <a:rPr lang="fr-CA" smtClean="0"/>
              <a:t>2015-03-15</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CAAD4F2D-BCDA-461F-80EA-55107C21B759}" type="slidenum">
              <a:rPr lang="fr-CA" smtClean="0"/>
              <a:t>‹#›</a:t>
            </a:fld>
            <a:endParaRPr lang="fr-CA"/>
          </a:p>
        </p:txBody>
      </p:sp>
    </p:spTree>
    <p:extLst>
      <p:ext uri="{BB962C8B-B14F-4D97-AF65-F5344CB8AC3E}">
        <p14:creationId xmlns:p14="http://schemas.microsoft.com/office/powerpoint/2010/main" val="883987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A"/>
          </a:p>
        </p:txBody>
      </p:sp>
      <p:sp>
        <p:nvSpPr>
          <p:cNvPr id="3" name="Date Placeholder 2"/>
          <p:cNvSpPr>
            <a:spLocks noGrp="1"/>
          </p:cNvSpPr>
          <p:nvPr>
            <p:ph type="dt" sz="half" idx="10"/>
          </p:nvPr>
        </p:nvSpPr>
        <p:spPr/>
        <p:txBody>
          <a:bodyPr/>
          <a:lstStyle/>
          <a:p>
            <a:fld id="{13062B41-77DA-4A5A-A724-D62A2D07D15D}" type="datetimeFigureOut">
              <a:rPr lang="fr-CA" smtClean="0"/>
              <a:t>2015-03-15</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CAAD4F2D-BCDA-461F-80EA-55107C21B759}" type="slidenum">
              <a:rPr lang="fr-CA" smtClean="0"/>
              <a:t>‹#›</a:t>
            </a:fld>
            <a:endParaRPr lang="fr-CA"/>
          </a:p>
        </p:txBody>
      </p:sp>
    </p:spTree>
    <p:extLst>
      <p:ext uri="{BB962C8B-B14F-4D97-AF65-F5344CB8AC3E}">
        <p14:creationId xmlns:p14="http://schemas.microsoft.com/office/powerpoint/2010/main" val="1557131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062B41-77DA-4A5A-A724-D62A2D07D15D}" type="datetimeFigureOut">
              <a:rPr lang="fr-CA" smtClean="0"/>
              <a:t>2015-03-15</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CAAD4F2D-BCDA-461F-80EA-55107C21B759}" type="slidenum">
              <a:rPr lang="fr-CA" smtClean="0"/>
              <a:t>‹#›</a:t>
            </a:fld>
            <a:endParaRPr lang="fr-CA"/>
          </a:p>
        </p:txBody>
      </p:sp>
    </p:spTree>
    <p:extLst>
      <p:ext uri="{BB962C8B-B14F-4D97-AF65-F5344CB8AC3E}">
        <p14:creationId xmlns:p14="http://schemas.microsoft.com/office/powerpoint/2010/main" val="2097367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062B41-77DA-4A5A-A724-D62A2D07D15D}" type="datetimeFigureOut">
              <a:rPr lang="fr-CA" smtClean="0"/>
              <a:t>2015-03-15</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CAAD4F2D-BCDA-461F-80EA-55107C21B759}" type="slidenum">
              <a:rPr lang="fr-CA" smtClean="0"/>
              <a:t>‹#›</a:t>
            </a:fld>
            <a:endParaRPr lang="fr-CA"/>
          </a:p>
        </p:txBody>
      </p:sp>
    </p:spTree>
    <p:extLst>
      <p:ext uri="{BB962C8B-B14F-4D97-AF65-F5344CB8AC3E}">
        <p14:creationId xmlns:p14="http://schemas.microsoft.com/office/powerpoint/2010/main" val="1171458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062B41-77DA-4A5A-A724-D62A2D07D15D}" type="datetimeFigureOut">
              <a:rPr lang="fr-CA" smtClean="0"/>
              <a:t>2015-03-15</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CAAD4F2D-BCDA-461F-80EA-55107C21B759}" type="slidenum">
              <a:rPr lang="fr-CA" smtClean="0"/>
              <a:t>‹#›</a:t>
            </a:fld>
            <a:endParaRPr lang="fr-CA"/>
          </a:p>
        </p:txBody>
      </p:sp>
    </p:spTree>
    <p:extLst>
      <p:ext uri="{BB962C8B-B14F-4D97-AF65-F5344CB8AC3E}">
        <p14:creationId xmlns:p14="http://schemas.microsoft.com/office/powerpoint/2010/main" val="3863690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r-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062B41-77DA-4A5A-A724-D62A2D07D15D}" type="datetimeFigureOut">
              <a:rPr lang="fr-CA" smtClean="0"/>
              <a:t>2015-03-15</a:t>
            </a:fld>
            <a:endParaRPr lang="fr-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AD4F2D-BCDA-461F-80EA-55107C21B759}" type="slidenum">
              <a:rPr lang="fr-CA" smtClean="0"/>
              <a:t>‹#›</a:t>
            </a:fld>
            <a:endParaRPr lang="fr-CA"/>
          </a:p>
        </p:txBody>
      </p:sp>
    </p:spTree>
    <p:extLst>
      <p:ext uri="{BB962C8B-B14F-4D97-AF65-F5344CB8AC3E}">
        <p14:creationId xmlns:p14="http://schemas.microsoft.com/office/powerpoint/2010/main" val="14281811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gif"/><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Chapter 9 - Underwater Sensor Networks</a:t>
            </a:r>
            <a:endParaRPr lang="fr-CA" dirty="0"/>
          </a:p>
        </p:txBody>
      </p:sp>
      <p:sp>
        <p:nvSpPr>
          <p:cNvPr id="3" name="Subtitle 2"/>
          <p:cNvSpPr>
            <a:spLocks noGrp="1"/>
          </p:cNvSpPr>
          <p:nvPr>
            <p:ph type="subTitle" idx="1"/>
          </p:nvPr>
        </p:nvSpPr>
        <p:spPr/>
        <p:txBody>
          <a:bodyPr/>
          <a:lstStyle/>
          <a:p>
            <a:endParaRPr lang="fr-CA"/>
          </a:p>
        </p:txBody>
      </p:sp>
    </p:spTree>
    <p:extLst>
      <p:ext uri="{BB962C8B-B14F-4D97-AF65-F5344CB8AC3E}">
        <p14:creationId xmlns:p14="http://schemas.microsoft.com/office/powerpoint/2010/main" val="8239884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err="1" smtClean="0"/>
              <a:t>Wavefront</a:t>
            </a:r>
            <a:endParaRPr lang="fr-CA"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38487" y="2286794"/>
            <a:ext cx="5915025" cy="3429000"/>
          </a:xfrm>
        </p:spPr>
      </p:pic>
    </p:spTree>
    <p:extLst>
      <p:ext uri="{BB962C8B-B14F-4D97-AF65-F5344CB8AC3E}">
        <p14:creationId xmlns:p14="http://schemas.microsoft.com/office/powerpoint/2010/main" val="32287649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err="1" smtClean="0"/>
              <a:t>Geometric</a:t>
            </a:r>
            <a:r>
              <a:rPr lang="fr-CA" dirty="0" smtClean="0"/>
              <a:t> </a:t>
            </a:r>
            <a:r>
              <a:rPr lang="fr-CA" dirty="0" err="1" smtClean="0"/>
              <a:t>spreading</a:t>
            </a:r>
            <a:endParaRPr lang="fr-CA"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09975" y="2013631"/>
            <a:ext cx="4972050" cy="4090641"/>
          </a:xfrm>
        </p:spPr>
      </p:pic>
    </p:spTree>
    <p:extLst>
      <p:ext uri="{BB962C8B-B14F-4D97-AF65-F5344CB8AC3E}">
        <p14:creationId xmlns:p14="http://schemas.microsoft.com/office/powerpoint/2010/main" val="3014645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06587" y="207623"/>
            <a:ext cx="5165271" cy="5165271"/>
          </a:xfrm>
        </p:spPr>
      </p:pic>
      <p:sp>
        <p:nvSpPr>
          <p:cNvPr id="2" name="Title 1"/>
          <p:cNvSpPr>
            <a:spLocks noGrp="1"/>
          </p:cNvSpPr>
          <p:nvPr>
            <p:ph type="title"/>
          </p:nvPr>
        </p:nvSpPr>
        <p:spPr/>
        <p:txBody>
          <a:bodyPr/>
          <a:lstStyle/>
          <a:p>
            <a:pPr algn="ctr"/>
            <a:r>
              <a:rPr lang="en-CA" dirty="0" smtClean="0"/>
              <a:t>No refraction</a:t>
            </a:r>
            <a:endParaRPr lang="fr-CA" dirty="0"/>
          </a:p>
        </p:txBody>
      </p:sp>
      <p:sp>
        <p:nvSpPr>
          <p:cNvPr id="5" name="TextBox 4"/>
          <p:cNvSpPr txBox="1"/>
          <p:nvPr/>
        </p:nvSpPr>
        <p:spPr>
          <a:xfrm>
            <a:off x="914402" y="4767943"/>
            <a:ext cx="8833756" cy="1200329"/>
          </a:xfrm>
          <a:prstGeom prst="rect">
            <a:avLst/>
          </a:prstGeom>
          <a:noFill/>
        </p:spPr>
        <p:txBody>
          <a:bodyPr wrap="square" rtlCol="0">
            <a:spAutoFit/>
          </a:bodyPr>
          <a:lstStyle/>
          <a:p>
            <a:r>
              <a:rPr lang="en-CA" dirty="0" smtClean="0"/>
              <a:t>Wave propagates in a medium where the speed is constant in all directions. Wave expands outwards as an expanding circle, traveling at the same speed in all directions. Since the wave speed is the same everywhere, there is no refraction, and the wave does not change direction.</a:t>
            </a:r>
            <a:endParaRPr lang="fr-CA" dirty="0"/>
          </a:p>
        </p:txBody>
      </p:sp>
    </p:spTree>
    <p:extLst>
      <p:ext uri="{BB962C8B-B14F-4D97-AF65-F5344CB8AC3E}">
        <p14:creationId xmlns:p14="http://schemas.microsoft.com/office/powerpoint/2010/main" val="8499963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Refraction</a:t>
            </a:r>
            <a:endParaRPr lang="fr-CA"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00550" y="2758281"/>
            <a:ext cx="3390900" cy="2486025"/>
          </a:xfrm>
        </p:spPr>
      </p:pic>
    </p:spTree>
    <p:extLst>
      <p:ext uri="{BB962C8B-B14F-4D97-AF65-F5344CB8AC3E}">
        <p14:creationId xmlns:p14="http://schemas.microsoft.com/office/powerpoint/2010/main" val="29313398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Refraction</a:t>
            </a:r>
            <a:endParaRPr lang="fr-CA" dirty="0"/>
          </a:p>
        </p:txBody>
      </p:sp>
      <p:sp>
        <p:nvSpPr>
          <p:cNvPr id="3" name="Text Placeholder 2"/>
          <p:cNvSpPr>
            <a:spLocks noGrp="1"/>
          </p:cNvSpPr>
          <p:nvPr>
            <p:ph type="body" idx="1"/>
          </p:nvPr>
        </p:nvSpPr>
        <p:spPr/>
        <p:txBody>
          <a:bodyPr>
            <a:normAutofit fontScale="47500" lnSpcReduction="20000"/>
          </a:bodyPr>
          <a:lstStyle/>
          <a:p>
            <a:r>
              <a:rPr lang="en-CA" dirty="0"/>
              <a:t>P</a:t>
            </a:r>
            <a:r>
              <a:rPr lang="en-CA" dirty="0" smtClean="0"/>
              <a:t>ropagation in a medium where the speed in the x-direction is constant, but where the speed in the vertical y-direction decreases with height </a:t>
            </a:r>
          </a:p>
          <a:p>
            <a:r>
              <a:rPr lang="en-CA" dirty="0" smtClean="0"/>
              <a:t>(c = 1 - 0.05y)</a:t>
            </a:r>
          </a:p>
          <a:p>
            <a:r>
              <a:rPr lang="en-CA" dirty="0" smtClean="0"/>
              <a:t>As a result the wave changes direction and bends upwards.</a:t>
            </a:r>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2047081" y="2975769"/>
            <a:ext cx="2743200" cy="2743200"/>
          </a:xfrm>
        </p:spPr>
      </p:pic>
      <p:sp>
        <p:nvSpPr>
          <p:cNvPr id="5" name="Text Placeholder 4"/>
          <p:cNvSpPr>
            <a:spLocks noGrp="1"/>
          </p:cNvSpPr>
          <p:nvPr>
            <p:ph type="body" sz="quarter" idx="3"/>
          </p:nvPr>
        </p:nvSpPr>
        <p:spPr/>
        <p:txBody>
          <a:bodyPr>
            <a:normAutofit fontScale="47500" lnSpcReduction="20000"/>
          </a:bodyPr>
          <a:lstStyle/>
          <a:p>
            <a:r>
              <a:rPr lang="en-CA" dirty="0" smtClean="0"/>
              <a:t>Propagation in a medium where the speed in the x-direction is constant, but where the speed in the vertical y-direction increases with height</a:t>
            </a:r>
          </a:p>
          <a:p>
            <a:r>
              <a:rPr lang="en-CA" dirty="0" smtClean="0"/>
              <a:t>(c = 1 + 0.05y)</a:t>
            </a:r>
          </a:p>
          <a:p>
            <a:r>
              <a:rPr lang="en-CA" dirty="0" smtClean="0"/>
              <a:t>As a result the wave changes direction and bends downwards.</a:t>
            </a:r>
            <a:endParaRPr lang="fr-CA" dirty="0"/>
          </a:p>
        </p:txBody>
      </p:sp>
      <p:pic>
        <p:nvPicPr>
          <p:cNvPr id="8" name="Content Placeholder 7"/>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7392194" y="2975769"/>
            <a:ext cx="2743200" cy="2743200"/>
          </a:xfrm>
        </p:spPr>
      </p:pic>
    </p:spTree>
    <p:extLst>
      <p:ext uri="{BB962C8B-B14F-4D97-AF65-F5344CB8AC3E}">
        <p14:creationId xmlns:p14="http://schemas.microsoft.com/office/powerpoint/2010/main" val="36549542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err="1" smtClean="0"/>
              <a:t>Multipath</a:t>
            </a:r>
            <a:r>
              <a:rPr lang="fr-CA" dirty="0" smtClean="0"/>
              <a:t> Propagation</a:t>
            </a:r>
            <a:endParaRPr lang="fr-CA" dirty="0"/>
          </a:p>
        </p:txBody>
      </p:sp>
      <p:sp>
        <p:nvSpPr>
          <p:cNvPr id="3" name="Text Placeholder 2"/>
          <p:cNvSpPr>
            <a:spLocks noGrp="1"/>
          </p:cNvSpPr>
          <p:nvPr>
            <p:ph type="body" idx="1"/>
          </p:nvPr>
        </p:nvSpPr>
        <p:spPr/>
        <p:txBody>
          <a:bodyPr/>
          <a:lstStyle/>
          <a:p>
            <a:r>
              <a:rPr lang="en-CA" dirty="0" smtClean="0"/>
              <a:t>Reflection, refraction</a:t>
            </a:r>
            <a:endParaRPr lang="fr-CA" dirty="0"/>
          </a:p>
        </p:txBody>
      </p:sp>
    </p:spTree>
    <p:extLst>
      <p:ext uri="{BB962C8B-B14F-4D97-AF65-F5344CB8AC3E}">
        <p14:creationId xmlns:p14="http://schemas.microsoft.com/office/powerpoint/2010/main" val="11881219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Reflection (</a:t>
            </a:r>
            <a:r>
              <a:rPr lang="en-CA" dirty="0" err="1" smtClean="0"/>
              <a:t>iso</a:t>
            </a:r>
            <a:r>
              <a:rPr lang="en-CA" dirty="0" smtClean="0"/>
              <a:t> speed)</a:t>
            </a:r>
            <a:endParaRPr lang="fr-CA"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59530" y="1403947"/>
            <a:ext cx="6380346" cy="4800650"/>
          </a:xfrm>
        </p:spPr>
      </p:pic>
    </p:spTree>
    <p:extLst>
      <p:ext uri="{BB962C8B-B14F-4D97-AF65-F5344CB8AC3E}">
        <p14:creationId xmlns:p14="http://schemas.microsoft.com/office/powerpoint/2010/main" val="33524723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Refraction</a:t>
            </a:r>
            <a:endParaRPr lang="fr-CA"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00467" y="914405"/>
            <a:ext cx="8956929" cy="4751614"/>
          </a:xfrm>
        </p:spPr>
      </p:pic>
    </p:spTree>
    <p:extLst>
      <p:ext uri="{BB962C8B-B14F-4D97-AF65-F5344CB8AC3E}">
        <p14:creationId xmlns:p14="http://schemas.microsoft.com/office/powerpoint/2010/main" val="41669959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Sound speed profile</a:t>
            </a:r>
            <a:endParaRPr lang="fr-CA"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30049" y="1583877"/>
            <a:ext cx="6121149" cy="4597223"/>
          </a:xfrm>
        </p:spPr>
      </p:pic>
    </p:spTree>
    <p:extLst>
      <p:ext uri="{BB962C8B-B14F-4D97-AF65-F5344CB8AC3E}">
        <p14:creationId xmlns:p14="http://schemas.microsoft.com/office/powerpoint/2010/main" val="27843387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err="1" smtClean="0"/>
              <a:t>Reflected</a:t>
            </a:r>
            <a:r>
              <a:rPr lang="fr-CA" dirty="0" smtClean="0"/>
              <a:t> and </a:t>
            </a:r>
            <a:r>
              <a:rPr lang="fr-CA" dirty="0" err="1" smtClean="0"/>
              <a:t>refracted</a:t>
            </a:r>
            <a:r>
              <a:rPr lang="fr-CA" dirty="0" smtClean="0"/>
              <a:t> rays</a:t>
            </a:r>
            <a:endParaRPr lang="fr-CA"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73832" y="1454145"/>
            <a:ext cx="6424329" cy="4824923"/>
          </a:xfrm>
        </p:spPr>
      </p:pic>
    </p:spTree>
    <p:extLst>
      <p:ext uri="{BB962C8B-B14F-4D97-AF65-F5344CB8AC3E}">
        <p14:creationId xmlns:p14="http://schemas.microsoft.com/office/powerpoint/2010/main" val="27257985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Applications</a:t>
            </a:r>
            <a:endParaRPr lang="fr-CA" dirty="0"/>
          </a:p>
        </p:txBody>
      </p:sp>
      <p:sp>
        <p:nvSpPr>
          <p:cNvPr id="3" name="Content Placeholder 2"/>
          <p:cNvSpPr>
            <a:spLocks noGrp="1"/>
          </p:cNvSpPr>
          <p:nvPr>
            <p:ph idx="1"/>
          </p:nvPr>
        </p:nvSpPr>
        <p:spPr/>
        <p:txBody>
          <a:bodyPr/>
          <a:lstStyle/>
          <a:p>
            <a:r>
              <a:rPr lang="en-CA" dirty="0" smtClean="0"/>
              <a:t>monitoring of the undersea environment</a:t>
            </a:r>
          </a:p>
          <a:p>
            <a:r>
              <a:rPr lang="en-CA" dirty="0" smtClean="0"/>
              <a:t>pollution reduction and control </a:t>
            </a:r>
          </a:p>
          <a:p>
            <a:r>
              <a:rPr lang="en-CA" dirty="0" smtClean="0"/>
              <a:t>physical intrusion detection</a:t>
            </a:r>
            <a:endParaRPr lang="fr-CA" dirty="0"/>
          </a:p>
        </p:txBody>
      </p:sp>
    </p:spTree>
    <p:extLst>
      <p:ext uri="{BB962C8B-B14F-4D97-AF65-F5344CB8AC3E}">
        <p14:creationId xmlns:p14="http://schemas.microsoft.com/office/powerpoint/2010/main" val="661792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Attenuation</a:t>
            </a:r>
            <a:endParaRPr lang="fr-CA" dirty="0"/>
          </a:p>
        </p:txBody>
      </p:sp>
      <p:sp>
        <p:nvSpPr>
          <p:cNvPr id="3" name="Text Placeholder 2"/>
          <p:cNvSpPr>
            <a:spLocks noGrp="1"/>
          </p:cNvSpPr>
          <p:nvPr>
            <p:ph type="body" idx="1"/>
          </p:nvPr>
        </p:nvSpPr>
        <p:spPr/>
        <p:txBody>
          <a:bodyPr/>
          <a:lstStyle/>
          <a:p>
            <a:endParaRPr lang="fr-CA"/>
          </a:p>
        </p:txBody>
      </p:sp>
    </p:spTree>
    <p:extLst>
      <p:ext uri="{BB962C8B-B14F-4D97-AF65-F5344CB8AC3E}">
        <p14:creationId xmlns:p14="http://schemas.microsoft.com/office/powerpoint/2010/main" val="38308982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Attenuation vs distance and frequency</a:t>
            </a:r>
            <a:endParaRPr lang="fr-CA"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39142" y="1413425"/>
            <a:ext cx="6326357" cy="4751342"/>
          </a:xfrm>
        </p:spPr>
      </p:pic>
    </p:spTree>
    <p:extLst>
      <p:ext uri="{BB962C8B-B14F-4D97-AF65-F5344CB8AC3E}">
        <p14:creationId xmlns:p14="http://schemas.microsoft.com/office/powerpoint/2010/main" val="17951257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Noise</a:t>
            </a:r>
            <a:endParaRPr lang="fr-CA"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55473" y="1583607"/>
            <a:ext cx="6228286" cy="4833102"/>
          </a:xfrm>
        </p:spPr>
      </p:pic>
    </p:spTree>
    <p:extLst>
      <p:ext uri="{BB962C8B-B14F-4D97-AF65-F5344CB8AC3E}">
        <p14:creationId xmlns:p14="http://schemas.microsoft.com/office/powerpoint/2010/main" val="2730672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Underwarter</a:t>
            </a:r>
            <a:r>
              <a:rPr lang="en-CA" dirty="0" smtClean="0"/>
              <a:t> Acoustic Waves</a:t>
            </a:r>
            <a:endParaRPr lang="fr-CA" dirty="0"/>
          </a:p>
        </p:txBody>
      </p:sp>
      <p:sp>
        <p:nvSpPr>
          <p:cNvPr id="3" name="Text Placeholder 2"/>
          <p:cNvSpPr>
            <a:spLocks noGrp="1"/>
          </p:cNvSpPr>
          <p:nvPr>
            <p:ph type="body" idx="1"/>
          </p:nvPr>
        </p:nvSpPr>
        <p:spPr/>
        <p:txBody>
          <a:bodyPr/>
          <a:lstStyle/>
          <a:p>
            <a:r>
              <a:rPr lang="en-CA" dirty="0" smtClean="0"/>
              <a:t>Acoustic pressure, acoustic intensity and acoustic power</a:t>
            </a:r>
            <a:endParaRPr lang="fr-CA" dirty="0"/>
          </a:p>
        </p:txBody>
      </p:sp>
    </p:spTree>
    <p:extLst>
      <p:ext uri="{BB962C8B-B14F-4D97-AF65-F5344CB8AC3E}">
        <p14:creationId xmlns:p14="http://schemas.microsoft.com/office/powerpoint/2010/main" val="21904205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CA" dirty="0" err="1"/>
              <a:t>W</a:t>
            </a:r>
            <a:r>
              <a:rPr lang="fr-CA" dirty="0" err="1" smtClean="0"/>
              <a:t>ave</a:t>
            </a:r>
            <a:r>
              <a:rPr lang="fr-CA" dirty="0" smtClean="0"/>
              <a:t> pulse</a:t>
            </a:r>
            <a:br>
              <a:rPr lang="fr-CA" dirty="0" smtClean="0"/>
            </a:br>
            <a:r>
              <a:rPr lang="fr-CA" sz="4000" dirty="0" smtClean="0"/>
              <a:t>(</a:t>
            </a:r>
            <a:r>
              <a:rPr lang="en-CA" sz="4000" dirty="0" smtClean="0"/>
              <a:t>disturbance travels, not individual </a:t>
            </a:r>
            <a:r>
              <a:rPr lang="en-CA" sz="4000" dirty="0" smtClean="0"/>
              <a:t>medium </a:t>
            </a:r>
            <a:r>
              <a:rPr lang="en-CA" sz="4000" dirty="0" smtClean="0"/>
              <a:t>particles</a:t>
            </a:r>
            <a:r>
              <a:rPr lang="fr-CA" sz="4000" dirty="0" smtClean="0"/>
              <a:t>)</a:t>
            </a:r>
            <a:endParaRPr lang="fr-CA" sz="40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86060" y="3053443"/>
            <a:ext cx="7618567" cy="2188142"/>
          </a:xfrm>
        </p:spPr>
      </p:pic>
      <p:pic>
        <p:nvPicPr>
          <p:cNvPr id="5" name="Picture 4"/>
          <p:cNvPicPr>
            <a:picLocks noChangeAspect="1"/>
          </p:cNvPicPr>
          <p:nvPr/>
        </p:nvPicPr>
        <p:blipFill>
          <a:blip r:embed="rId3"/>
          <a:stretch>
            <a:fillRect/>
          </a:stretch>
        </p:blipFill>
        <p:spPr>
          <a:xfrm>
            <a:off x="795068" y="5563015"/>
            <a:ext cx="10601863" cy="499915"/>
          </a:xfrm>
          <a:prstGeom prst="rect">
            <a:avLst/>
          </a:prstGeom>
        </p:spPr>
      </p:pic>
    </p:spTree>
    <p:extLst>
      <p:ext uri="{BB962C8B-B14F-4D97-AF65-F5344CB8AC3E}">
        <p14:creationId xmlns:p14="http://schemas.microsoft.com/office/powerpoint/2010/main" val="42852853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 Acoustic pressure field produced by a monopole source</a:t>
            </a:r>
            <a:endParaRPr lang="fr-CA"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96446" y="1791497"/>
            <a:ext cx="3777343" cy="3777343"/>
          </a:xfrm>
        </p:spPr>
      </p:pic>
      <p:sp>
        <p:nvSpPr>
          <p:cNvPr id="5" name="TextBox 4"/>
          <p:cNvSpPr txBox="1"/>
          <p:nvPr/>
        </p:nvSpPr>
        <p:spPr>
          <a:xfrm>
            <a:off x="979714" y="5763987"/>
            <a:ext cx="10548257" cy="369332"/>
          </a:xfrm>
          <a:prstGeom prst="rect">
            <a:avLst/>
          </a:prstGeom>
          <a:noFill/>
        </p:spPr>
        <p:txBody>
          <a:bodyPr wrap="square" rtlCol="0">
            <a:spAutoFit/>
          </a:bodyPr>
          <a:lstStyle/>
          <a:p>
            <a:r>
              <a:rPr lang="en-CA" dirty="0" smtClean="0"/>
              <a:t>Source: http://www.acs.psu.edu/drussell/demos.html</a:t>
            </a:r>
            <a:endParaRPr lang="fr-CA" dirty="0"/>
          </a:p>
        </p:txBody>
      </p:sp>
    </p:spTree>
    <p:extLst>
      <p:ext uri="{BB962C8B-B14F-4D97-AF65-F5344CB8AC3E}">
        <p14:creationId xmlns:p14="http://schemas.microsoft.com/office/powerpoint/2010/main" val="11117675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Hydrophone</a:t>
            </a:r>
            <a:endParaRPr lang="fr-CA"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rot="16200000">
            <a:off x="4624912" y="-2077653"/>
            <a:ext cx="3003074" cy="11665065"/>
          </a:xfrm>
        </p:spPr>
      </p:pic>
    </p:spTree>
    <p:extLst>
      <p:ext uri="{BB962C8B-B14F-4D97-AF65-F5344CB8AC3E}">
        <p14:creationId xmlns:p14="http://schemas.microsoft.com/office/powerpoint/2010/main" val="30756773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Frequency range of underwater acoustic activities (in kilohertz)</a:t>
            </a:r>
            <a:endParaRPr lang="fr-CA"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40400" y="2498273"/>
            <a:ext cx="10159559" cy="2182222"/>
          </a:xfrm>
        </p:spPr>
      </p:pic>
    </p:spTree>
    <p:extLst>
      <p:ext uri="{BB962C8B-B14F-4D97-AF65-F5344CB8AC3E}">
        <p14:creationId xmlns:p14="http://schemas.microsoft.com/office/powerpoint/2010/main" val="11857921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err="1" smtClean="0"/>
              <a:t>Frequency</a:t>
            </a:r>
            <a:r>
              <a:rPr lang="fr-CA" dirty="0" smtClean="0"/>
              <a:t> range of modems</a:t>
            </a:r>
            <a:endParaRPr lang="fr-CA"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56946" y="1469986"/>
            <a:ext cx="5325791" cy="4741702"/>
          </a:xfrm>
        </p:spPr>
      </p:pic>
    </p:spTree>
    <p:extLst>
      <p:ext uri="{BB962C8B-B14F-4D97-AF65-F5344CB8AC3E}">
        <p14:creationId xmlns:p14="http://schemas.microsoft.com/office/powerpoint/2010/main" val="42908612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err="1" smtClean="0">
                <a:effectLst/>
              </a:rPr>
              <a:t>Underwater</a:t>
            </a:r>
            <a:r>
              <a:rPr lang="fr-CA" dirty="0" smtClean="0">
                <a:effectLst/>
              </a:rPr>
              <a:t> Communication </a:t>
            </a:r>
            <a:r>
              <a:rPr lang="fr-CA" dirty="0" err="1" smtClean="0">
                <a:effectLst/>
              </a:rPr>
              <a:t>Impairments</a:t>
            </a:r>
            <a:endParaRPr lang="fr-CA" dirty="0"/>
          </a:p>
        </p:txBody>
      </p:sp>
      <p:sp>
        <p:nvSpPr>
          <p:cNvPr id="3" name="Text Placeholder 2"/>
          <p:cNvSpPr>
            <a:spLocks noGrp="1"/>
          </p:cNvSpPr>
          <p:nvPr>
            <p:ph type="body" idx="1"/>
          </p:nvPr>
        </p:nvSpPr>
        <p:spPr/>
        <p:txBody>
          <a:bodyPr/>
          <a:lstStyle/>
          <a:p>
            <a:r>
              <a:rPr lang="en-CA" dirty="0" smtClean="0"/>
              <a:t>Absorption, geometric spreading, multipath propagation and noise</a:t>
            </a:r>
            <a:endParaRPr lang="fr-CA" dirty="0"/>
          </a:p>
        </p:txBody>
      </p:sp>
    </p:spTree>
    <p:extLst>
      <p:ext uri="{BB962C8B-B14F-4D97-AF65-F5344CB8AC3E}">
        <p14:creationId xmlns:p14="http://schemas.microsoft.com/office/powerpoint/2010/main" val="13875726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414</TotalTime>
  <Words>242</Words>
  <Application>Microsoft Office PowerPoint</Application>
  <PresentationFormat>Widescreen</PresentationFormat>
  <Paragraphs>36</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Chapter 9 - Underwater Sensor Networks</vt:lpstr>
      <vt:lpstr>Applications</vt:lpstr>
      <vt:lpstr>Underwarter Acoustic Waves</vt:lpstr>
      <vt:lpstr>Wave pulse (disturbance travels, not individual medium particles)</vt:lpstr>
      <vt:lpstr> Acoustic pressure field produced by a monopole source</vt:lpstr>
      <vt:lpstr>Hydrophone</vt:lpstr>
      <vt:lpstr>Frequency range of underwater acoustic activities (in kilohertz)</vt:lpstr>
      <vt:lpstr>Frequency range of modems</vt:lpstr>
      <vt:lpstr>Underwater Communication Impairments</vt:lpstr>
      <vt:lpstr>Wavefront</vt:lpstr>
      <vt:lpstr>Geometric spreading</vt:lpstr>
      <vt:lpstr>No refraction</vt:lpstr>
      <vt:lpstr>Refraction</vt:lpstr>
      <vt:lpstr>Refraction</vt:lpstr>
      <vt:lpstr>Multipath Propagation</vt:lpstr>
      <vt:lpstr>Reflection (iso speed)</vt:lpstr>
      <vt:lpstr>Refraction</vt:lpstr>
      <vt:lpstr>Sound speed profile</vt:lpstr>
      <vt:lpstr>Reflected and refracted rays</vt:lpstr>
      <vt:lpstr>Attenuation</vt:lpstr>
      <vt:lpstr>Attenuation vs distance and frequency</vt:lpstr>
      <vt:lpstr>Noise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9 - Underwater Sensor Networks</dc:title>
  <dc:creator>Michel Barbeau</dc:creator>
  <cp:lastModifiedBy>Michel Barbeau</cp:lastModifiedBy>
  <cp:revision>35</cp:revision>
  <dcterms:created xsi:type="dcterms:W3CDTF">2015-03-15T16:37:08Z</dcterms:created>
  <dcterms:modified xsi:type="dcterms:W3CDTF">2015-03-15T23:31:14Z</dcterms:modified>
</cp:coreProperties>
</file>