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8" r:id="rId2"/>
    <p:sldId id="262" r:id="rId3"/>
    <p:sldId id="268" r:id="rId4"/>
    <p:sldId id="302" r:id="rId5"/>
    <p:sldId id="265" r:id="rId6"/>
    <p:sldId id="263" r:id="rId7"/>
    <p:sldId id="272" r:id="rId8"/>
    <p:sldId id="270" r:id="rId9"/>
    <p:sldId id="303" r:id="rId10"/>
    <p:sldId id="273" r:id="rId11"/>
    <p:sldId id="274" r:id="rId12"/>
    <p:sldId id="275" r:id="rId13"/>
    <p:sldId id="276" r:id="rId14"/>
    <p:sldId id="277" r:id="rId15"/>
    <p:sldId id="279" r:id="rId16"/>
    <p:sldId id="284" r:id="rId17"/>
    <p:sldId id="285" r:id="rId18"/>
    <p:sldId id="296" r:id="rId19"/>
    <p:sldId id="286" r:id="rId20"/>
    <p:sldId id="294" r:id="rId21"/>
    <p:sldId id="293" r:id="rId22"/>
    <p:sldId id="297" r:id="rId23"/>
    <p:sldId id="298" r:id="rId24"/>
    <p:sldId id="299" r:id="rId25"/>
    <p:sldId id="283" r:id="rId26"/>
    <p:sldId id="300" r:id="rId27"/>
    <p:sldId id="301" r:id="rId28"/>
    <p:sldId id="288" r:id="rId29"/>
    <p:sldId id="289" r:id="rId30"/>
    <p:sldId id="290" r:id="rId31"/>
    <p:sldId id="291" r:id="rId32"/>
    <p:sldId id="282" r:id="rId33"/>
    <p:sldId id="287" r:id="rId34"/>
    <p:sldId id="280" r:id="rId35"/>
    <p:sldId id="269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EC"/>
    <a:srgbClr val="D44346"/>
    <a:srgbClr val="531A1B"/>
    <a:srgbClr val="FFD1B2"/>
    <a:srgbClr val="D09E00"/>
    <a:srgbClr val="0000FF"/>
    <a:srgbClr val="796B51"/>
    <a:srgbClr val="E3EDA6"/>
    <a:srgbClr val="B2D8FF"/>
    <a:srgbClr val="B2FF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3260" autoAdjust="0"/>
  </p:normalViewPr>
  <p:slideViewPr>
    <p:cSldViewPr>
      <p:cViewPr>
        <p:scale>
          <a:sx n="73" d="100"/>
          <a:sy n="73" d="100"/>
        </p:scale>
        <p:origin x="-92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6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9570-93FD-4B29-8834-ED0031A3A9C4}" type="datetimeFigureOut">
              <a:rPr lang="en-US" smtClean="0"/>
              <a:pPr/>
              <a:t>4/14/2011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A8B9-527D-49FA-80BB-BD2FBDDA06E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learn semantic parts from the prior knowledge. Explain how the prior knowledge is represented. This</a:t>
            </a:r>
            <a:r>
              <a:rPr lang="en-US" baseline="0" dirty="0" smtClean="0"/>
              <a:t> implies that we obtain a part correspondence.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</a:t>
            </a:r>
            <a:r>
              <a:rPr lang="en-US" baseline="0" dirty="0" smtClean="0"/>
              <a:t> there are cases when the prior knowledge might not be sufficient. To deal with such cases we combine the knowledge-driven approach with content-analysis through a joint labeling scheme. This is derived from feature pairings between the two query shapes.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summarize our contributions:</a:t>
            </a:r>
            <a:r>
              <a:rPr lang="en-US" baseline="0" dirty="0" smtClean="0"/>
              <a:t> prior knowledge + content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the two steps of the method and what each steps adds to the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step explained in detail. Given the dataset of segmented, labeled shapes, we first need to prepare the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that, we compute shape descriptors for the faces, for example, geodesic shape context, etc.</a:t>
            </a:r>
            <a:r>
              <a:rPr lang="en-US" baseline="0" dirty="0" smtClean="0"/>
              <a:t> Next, we take all the faces with the same label and use them to train a classifier. We use the </a:t>
            </a:r>
            <a:r>
              <a:rPr lang="en-US" baseline="0" dirty="0" err="1" smtClean="0"/>
              <a:t>gentleBoost</a:t>
            </a:r>
            <a:r>
              <a:rPr lang="en-US" baseline="0" dirty="0" smtClean="0"/>
              <a:t> training method, which has several advantages.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Now, given</a:t>
            </a:r>
            <a:r>
              <a:rPr lang="en-US" baseline="0" dirty="0" smtClean="0"/>
              <a:t> query shapes, we compute the same descriptors for the faces. Next, we label the faces with the classifiers.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output are label probabilities for each face. They indicate what is the probability of each face being of a certain semantic</a:t>
            </a:r>
            <a:r>
              <a:rPr lang="en-US" baseline="0" dirty="0" smtClean="0"/>
              <a:t> 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 step explained in detail.</a:t>
            </a:r>
            <a:r>
              <a:rPr lang="en-US" baseline="0" dirty="0" smtClean="0"/>
              <a:t> Next, we combine the probabilistic semantic labels with content analysis.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First, we extract feature pairings for those features that have similar descriptors. We also incorporate learning in this step by extracting pairs of matching and not-matching features and training a classifier. More details on this learning are in the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Recently,</a:t>
            </a:r>
            <a:r>
              <a:rPr lang="en-US" baseline="0" dirty="0" smtClean="0"/>
              <a:t> there has been a trend to do geometry processing at a higher level, particularly extracting semantic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is the treated as the optimal</a:t>
            </a:r>
            <a:r>
              <a:rPr lang="en-US" baseline="0" dirty="0" smtClean="0"/>
              <a:t> labeling of a graph. Explain the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labeling energy</a:t>
            </a:r>
            <a:r>
              <a:rPr lang="en-US" baseline="0" dirty="0" smtClean="0"/>
              <a:t> is defined, and we seek to minimize the energy. Explain each term (the purpose and meaning, but not each symbol).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the optimization is solved.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the optimization is solved.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r>
              <a:rPr lang="en-US" baseline="0" dirty="0" smtClean="0"/>
              <a:t> set-up.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r>
              <a:rPr lang="en-US" baseline="0" dirty="0" smtClean="0"/>
              <a:t> set-up.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Experiments</a:t>
            </a:r>
            <a:r>
              <a:rPr lang="en-US" baseline="0" dirty="0" smtClean="0"/>
              <a:t> set-up.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correspondence is a classic problem which also falls into this category: it requires an understanding of the shapes</a:t>
            </a:r>
            <a:r>
              <a:rPr lang="en-US" baseline="0" dirty="0" smtClean="0"/>
              <a:t> semantics. Explain shape correspondence.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some reasons for these failure</a:t>
            </a:r>
            <a:r>
              <a:rPr lang="en-US" baseline="0" dirty="0" smtClean="0"/>
              <a:t> cases, but the most critical is the lack of sufficient prior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we can still obtain good correspondences</a:t>
            </a:r>
            <a:r>
              <a:rPr lang="en-US" baseline="0" dirty="0" smtClean="0"/>
              <a:t> when there is enough similarity between the shapes.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these comparison slides should be sufficient. Probably choose this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Choose one of the thank you slides. </a:t>
            </a:r>
            <a:r>
              <a:rPr lang="en-US" smtClean="0"/>
              <a:t>Probably this 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 correspondence is a classic problem which also falls into this category: it requires an understanding of the shapes</a:t>
            </a:r>
            <a:r>
              <a:rPr lang="en-US" baseline="0" dirty="0" smtClean="0"/>
              <a:t> semantics. Explain shape correspondence.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it has many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Traditionally, methods</a:t>
            </a:r>
            <a:r>
              <a:rPr lang="en-US" baseline="0" dirty="0" smtClean="0"/>
              <a:t> have concentrated on directly comparing the geometry and structure (content) of the shapes. Explain content-driven correspondence.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content-driven methods are all great work, but they are based on one assumption: the shapes possess enough similarity. However</a:t>
            </a:r>
            <a:r>
              <a:rPr lang="en-US" dirty="0" smtClean="0"/>
              <a:t>, there</a:t>
            </a:r>
            <a:r>
              <a:rPr lang="en-US" baseline="0" dirty="0" smtClean="0"/>
              <a:t> are cases that are challenging for these methods, e.g., explain the example above.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such cases, shape correspondence has to be solved at the</a:t>
            </a:r>
            <a:r>
              <a:rPr lang="en-US" baseline="0" dirty="0" smtClean="0"/>
              <a:t> semantic level. </a:t>
            </a:r>
            <a:r>
              <a:rPr lang="en-US" dirty="0" smtClean="0"/>
              <a:t>In this paper, we propose to</a:t>
            </a:r>
            <a:r>
              <a:rPr lang="en-US" baseline="0" dirty="0" smtClean="0"/>
              <a:t> do exactly that by means of prior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3A8B9-527D-49FA-80BB-BD2FBDDA06E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Users\Jonathan\Documents\Work\WorkBackup6April09\BangorWork\Societies\Eurographics\DesignStuff\Eg2011-banner-swirl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796B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796B51"/>
                </a:solidFill>
              </a:defRPr>
            </a:lvl1pPr>
          </a:lstStyle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796B51"/>
                </a:solidFill>
              </a:defRPr>
            </a:lvl1pPr>
          </a:lstStyle>
          <a:p>
            <a:r>
              <a:rPr lang="en-US" dirty="0" smtClean="0"/>
              <a:t>Prior Knowledge for Part Correspondence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796B5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Jonathan\Documents\Work\WorkBackup6April09\BangorWork\Societies\Eurographics\Website\test-web\EG2011\images\header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6896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Prior Knowledge for Part Correspondence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14/4/2011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Jonathan\Documents\Work\WorkBackup6April09\BangorWork\Societies\Eurographics\DesignStuff\Eg2011-banner-leftpa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pic>
        <p:nvPicPr>
          <p:cNvPr id="1032" name="Picture 8" descr="C:\Users\Jonathan\Documents\Work\WorkBackup6April09\BangorWork\Societies\Eurographics\DesignStuff\Eg2011-banner-swirled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92162"/>
            <a:ext cx="8305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83058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796B51"/>
                </a:solidFill>
              </a:defRPr>
            </a:lvl1pPr>
          </a:lstStyle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796B51"/>
                </a:solidFill>
              </a:defRPr>
            </a:lvl1pPr>
          </a:lstStyle>
          <a:p>
            <a:r>
              <a:rPr lang="en-US" dirty="0" smtClean="0"/>
              <a:t>Prior Knowledge for Part Correspondence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796B5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796B5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550" y="2130425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Prior Knowledge for Part Correspondence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550" y="3886200"/>
            <a:ext cx="7772400" cy="1752600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 smtClean="0"/>
              <a:t>Oliver van Kaick</a:t>
            </a:r>
            <a:r>
              <a:rPr lang="en-GB" sz="3600" baseline="30000" dirty="0" smtClean="0"/>
              <a:t>1</a:t>
            </a:r>
            <a:r>
              <a:rPr lang="en-GB" sz="3600" dirty="0" smtClean="0"/>
              <a:t>, Andrea Tagliasacchi</a:t>
            </a:r>
            <a:r>
              <a:rPr lang="en-GB" sz="3600" baseline="30000" dirty="0" smtClean="0"/>
              <a:t>1</a:t>
            </a:r>
            <a:r>
              <a:rPr lang="en-GB" sz="3600" dirty="0" smtClean="0"/>
              <a:t>, </a:t>
            </a:r>
            <a:r>
              <a:rPr lang="en-GB" sz="3600" dirty="0" err="1" smtClean="0"/>
              <a:t>Oana</a:t>
            </a:r>
            <a:r>
              <a:rPr lang="en-GB" sz="3600" dirty="0" smtClean="0"/>
              <a:t> Sidi</a:t>
            </a:r>
            <a:r>
              <a:rPr lang="en-GB" sz="3600" baseline="30000" dirty="0" smtClean="0"/>
              <a:t>2</a:t>
            </a:r>
            <a:r>
              <a:rPr lang="en-GB" sz="3600" dirty="0" smtClean="0"/>
              <a:t>, </a:t>
            </a:r>
          </a:p>
          <a:p>
            <a:r>
              <a:rPr lang="en-GB" sz="3600" dirty="0" err="1" smtClean="0"/>
              <a:t>Hao</a:t>
            </a:r>
            <a:r>
              <a:rPr lang="en-GB" sz="3600" dirty="0" smtClean="0"/>
              <a:t> Zhang</a:t>
            </a:r>
            <a:r>
              <a:rPr lang="en-GB" sz="3600" baseline="30000" dirty="0" smtClean="0"/>
              <a:t>1</a:t>
            </a:r>
            <a:r>
              <a:rPr lang="en-GB" sz="3600" dirty="0" smtClean="0"/>
              <a:t>, Daniel Cohen-Or</a:t>
            </a:r>
            <a:r>
              <a:rPr lang="en-GB" sz="3600" baseline="30000" dirty="0" smtClean="0"/>
              <a:t>2</a:t>
            </a:r>
            <a:r>
              <a:rPr lang="en-GB" sz="3600" dirty="0" smtClean="0"/>
              <a:t>, </a:t>
            </a:r>
            <a:r>
              <a:rPr lang="en-GB" sz="3600" dirty="0" err="1" smtClean="0"/>
              <a:t>Lior</a:t>
            </a:r>
            <a:r>
              <a:rPr lang="en-GB" sz="3600" dirty="0" smtClean="0"/>
              <a:t> Wolf</a:t>
            </a:r>
            <a:r>
              <a:rPr lang="en-GB" sz="3600" baseline="30000" dirty="0" smtClean="0"/>
              <a:t>2</a:t>
            </a:r>
            <a:r>
              <a:rPr lang="en-GB" sz="3600" dirty="0" smtClean="0"/>
              <a:t>, </a:t>
            </a:r>
            <a:r>
              <a:rPr lang="en-GB" sz="3600" dirty="0" err="1" smtClean="0"/>
              <a:t>Ghassan</a:t>
            </a:r>
            <a:r>
              <a:rPr lang="en-GB" sz="3600" dirty="0" smtClean="0"/>
              <a:t> Hamarneh</a:t>
            </a:r>
            <a:r>
              <a:rPr lang="en-GB" sz="3600" baseline="30000" dirty="0" smtClean="0"/>
              <a:t>1</a:t>
            </a:r>
          </a:p>
          <a:p>
            <a:endParaRPr lang="en-GB" dirty="0" smtClean="0"/>
          </a:p>
          <a:p>
            <a:r>
              <a:rPr lang="en-GB" dirty="0" smtClean="0"/>
              <a:t>       </a:t>
            </a:r>
            <a:r>
              <a:rPr lang="en-GB" baseline="30000" dirty="0" smtClean="0"/>
              <a:t>1</a:t>
            </a:r>
            <a:r>
              <a:rPr lang="en-GB" dirty="0" smtClean="0"/>
              <a:t>Simon Fraser University, Canada</a:t>
            </a:r>
          </a:p>
          <a:p>
            <a:r>
              <a:rPr lang="en-GB" dirty="0" smtClean="0"/>
              <a:t>       </a:t>
            </a:r>
            <a:r>
              <a:rPr lang="en-GB" baseline="30000" dirty="0" smtClean="0"/>
              <a:t>2</a:t>
            </a:r>
            <a:r>
              <a:rPr lang="en-GB" dirty="0" smtClean="0"/>
              <a:t>Tel Aviv University, Israel</a:t>
            </a:r>
          </a:p>
        </p:txBody>
      </p:sp>
      <p:pic>
        <p:nvPicPr>
          <p:cNvPr id="1026" name="Picture 10" descr="g2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" y="5638800"/>
            <a:ext cx="2671763" cy="109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0525" y="5486400"/>
            <a:ext cx="1057275" cy="12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99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Dataset of segmented, labeled shapes</a:t>
            </a:r>
          </a:p>
          <a:p>
            <a:r>
              <a:rPr lang="en-US" dirty="0" smtClean="0"/>
              <a:t>Semantic part labels → Part correspondence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480" y="2015196"/>
            <a:ext cx="3291839" cy="2438399"/>
          </a:xfrm>
          <a:prstGeom prst="rect">
            <a:avLst/>
          </a:prstGeom>
        </p:spPr>
      </p:pic>
      <p:pic>
        <p:nvPicPr>
          <p:cNvPr id="8" name="Picture 7" descr="datas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600200"/>
            <a:ext cx="4419600" cy="3438448"/>
          </a:xfrm>
          <a:prstGeom prst="rect">
            <a:avLst/>
          </a:prstGeom>
        </p:spPr>
      </p:pic>
      <p:pic>
        <p:nvPicPr>
          <p:cNvPr id="12" name="Picture 11" descr="teaser_v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2432" y="2011680"/>
            <a:ext cx="3291839" cy="2438399"/>
          </a:xfrm>
          <a:prstGeom prst="rect">
            <a:avLst/>
          </a:prstGeom>
        </p:spPr>
      </p:pic>
      <p:cxnSp>
        <p:nvCxnSpPr>
          <p:cNvPr id="18" name="Curved Connector 17"/>
          <p:cNvCxnSpPr/>
          <p:nvPr/>
        </p:nvCxnSpPr>
        <p:spPr>
          <a:xfrm rot="10800000">
            <a:off x="2667000" y="3276600"/>
            <a:ext cx="4038600" cy="457200"/>
          </a:xfrm>
          <a:prstGeom prst="curvedConnector3">
            <a:avLst>
              <a:gd name="adj1" fmla="val 50000"/>
            </a:avLst>
          </a:prstGeom>
          <a:ln w="28575">
            <a:solidFill>
              <a:srgbClr val="D443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4038600" y="2209800"/>
            <a:ext cx="4343400" cy="381000"/>
          </a:xfrm>
          <a:prstGeom prst="curvedConnector3">
            <a:avLst>
              <a:gd name="adj1" fmla="val 50000"/>
            </a:avLst>
          </a:prstGeom>
          <a:ln w="28575">
            <a:solidFill>
              <a:srgbClr val="D443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 flipV="1">
            <a:off x="3962400" y="4114800"/>
            <a:ext cx="2743200" cy="381000"/>
          </a:xfrm>
          <a:prstGeom prst="curvedConnector3">
            <a:avLst>
              <a:gd name="adj1" fmla="val 49502"/>
            </a:avLst>
          </a:prstGeom>
          <a:ln w="28575">
            <a:solidFill>
              <a:srgbClr val="D443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 knowledge may be incomplete</a:t>
            </a:r>
          </a:p>
          <a:p>
            <a:r>
              <a:rPr lang="en-US" dirty="0" smtClean="0"/>
              <a:t>Combine with content-analysis: joint labeling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0537" y="2015196"/>
            <a:ext cx="2655276" cy="2438400"/>
          </a:xfrm>
          <a:prstGeom prst="rect">
            <a:avLst/>
          </a:prstGeom>
        </p:spPr>
      </p:pic>
      <p:pic>
        <p:nvPicPr>
          <p:cNvPr id="8" name="Picture 7" descr="datas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600199"/>
            <a:ext cx="3657600" cy="3427459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6858000" y="2514600"/>
            <a:ext cx="1295400" cy="3048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endCxn id="20" idx="3"/>
          </p:cNvCxnSpPr>
          <p:nvPr/>
        </p:nvCxnSpPr>
        <p:spPr>
          <a:xfrm rot="10800000" flipV="1">
            <a:off x="4280000" y="2895599"/>
            <a:ext cx="2425600" cy="132989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0000" y="381000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lang="en-US" sz="4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 knowledge is effective</a:t>
            </a:r>
          </a:p>
          <a:p>
            <a:r>
              <a:rPr lang="en-US" dirty="0" smtClean="0"/>
              <a:t>Content-analysis complements the knowledge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015196"/>
            <a:ext cx="3657600" cy="2438400"/>
          </a:xfrm>
          <a:prstGeom prst="rect">
            <a:avLst/>
          </a:prstGeom>
        </p:spPr>
      </p:pic>
      <p:pic>
        <p:nvPicPr>
          <p:cNvPr id="11" name="Picture 10" descr="datas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524000"/>
            <a:ext cx="4419600" cy="343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4" name="Picture 13" descr="overview_slid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085" y="2115761"/>
            <a:ext cx="4254229" cy="2996119"/>
          </a:xfrm>
          <a:prstGeom prst="rect">
            <a:avLst/>
          </a:prstGeom>
        </p:spPr>
      </p:pic>
      <p:pic>
        <p:nvPicPr>
          <p:cNvPr id="15" name="Picture 14" descr="overview_slide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2600491"/>
            <a:ext cx="3038223" cy="21195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8200" y="5421868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1. Probabilistic  semantic  labeling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542186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2. Joint labeling</a:t>
            </a:r>
            <a:endParaRPr lang="en-US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8200" y="1840468"/>
            <a:ext cx="4800600" cy="3505200"/>
          </a:xfrm>
          <a:prstGeom prst="roundRect">
            <a:avLst/>
          </a:prstGeom>
          <a:noFill/>
          <a:ln w="38100">
            <a:solidFill>
              <a:srgbClr val="796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867400" y="1840468"/>
            <a:ext cx="3048000" cy="3505200"/>
          </a:xfrm>
          <a:prstGeom prst="roundRect">
            <a:avLst/>
          </a:prstGeom>
          <a:noFill/>
          <a:ln w="38100">
            <a:solidFill>
              <a:srgbClr val="796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5802868"/>
            <a:ext cx="222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Prior knowledge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579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Content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72641" y="5843452"/>
            <a:ext cx="2118359" cy="404948"/>
          </a:xfrm>
          <a:prstGeom prst="roundRect">
            <a:avLst/>
          </a:prstGeom>
          <a:noFill/>
          <a:ln>
            <a:solidFill>
              <a:srgbClr val="D44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858001" y="5867400"/>
            <a:ext cx="1142999" cy="381000"/>
          </a:xfrm>
          <a:prstGeom prst="roundRect">
            <a:avLst/>
          </a:prstGeom>
          <a:noFill/>
          <a:ln>
            <a:solidFill>
              <a:srgbClr val="D44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5000" y="1600200"/>
            <a:ext cx="3429000" cy="4724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Probabilistic semantic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Manually segmented, labeled shapes</a:t>
            </a:r>
          </a:p>
          <a:p>
            <a:r>
              <a:rPr lang="en-US" dirty="0" smtClean="0"/>
              <a:t>First step: Prepare the prior knowledge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overview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65300"/>
            <a:ext cx="4495799" cy="34977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2286000"/>
            <a:ext cx="381000" cy="304800"/>
          </a:xfrm>
          <a:prstGeom prst="rect">
            <a:avLst/>
          </a:prstGeom>
          <a:solidFill>
            <a:srgbClr val="B2F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1945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Body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43600" y="2906375"/>
            <a:ext cx="381000" cy="304800"/>
          </a:xfrm>
          <a:prstGeom prst="rect">
            <a:avLst/>
          </a:prstGeom>
          <a:solidFill>
            <a:srgbClr val="B2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2814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515975"/>
            <a:ext cx="381000" cy="304800"/>
          </a:xfrm>
          <a:prstGeom prst="rect">
            <a:avLst/>
          </a:prstGeom>
          <a:solidFill>
            <a:srgbClr val="FFD1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3424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Neck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943600" y="4125575"/>
            <a:ext cx="381000" cy="304800"/>
          </a:xfrm>
          <a:prstGeom prst="rect">
            <a:avLst/>
          </a:prstGeom>
          <a:solidFill>
            <a:srgbClr val="E3E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4034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Probabilistic semantic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Compute shape descriptors for faces: </a:t>
            </a:r>
            <a:r>
              <a:rPr lang="en-US" dirty="0" smtClean="0"/>
              <a:t>geodesic shape context, curvature, SDF, PCA of a fixed neighborhood, etc.</a:t>
            </a:r>
          </a:p>
          <a:p>
            <a:r>
              <a:rPr lang="en-US" b="1" dirty="0" smtClean="0"/>
              <a:t>Train a classifier for each label </a:t>
            </a:r>
            <a:r>
              <a:rPr lang="en-US" dirty="0" smtClean="0"/>
              <a:t>(</a:t>
            </a:r>
            <a:r>
              <a:rPr lang="en-US" dirty="0" err="1" smtClean="0"/>
              <a:t>gentleBoost</a:t>
            </a:r>
            <a:r>
              <a:rPr lang="en-US" dirty="0" smtClean="0"/>
              <a:t> [FHT00,KHS10])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overview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65300"/>
            <a:ext cx="4495799" cy="34977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2286000"/>
            <a:ext cx="381000" cy="304800"/>
          </a:xfrm>
          <a:prstGeom prst="rect">
            <a:avLst/>
          </a:prstGeom>
          <a:solidFill>
            <a:srgbClr val="B2F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219456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Body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943600" y="2906375"/>
            <a:ext cx="381000" cy="304800"/>
          </a:xfrm>
          <a:prstGeom prst="rect">
            <a:avLst/>
          </a:prstGeom>
          <a:solidFill>
            <a:srgbClr val="B2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2814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Handle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943600" y="3515975"/>
            <a:ext cx="381000" cy="304800"/>
          </a:xfrm>
          <a:prstGeom prst="rect">
            <a:avLst/>
          </a:prstGeom>
          <a:solidFill>
            <a:srgbClr val="FFD1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34245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Neck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5943600" y="4125575"/>
            <a:ext cx="381000" cy="304800"/>
          </a:xfrm>
          <a:prstGeom prst="rect">
            <a:avLst/>
          </a:prstGeom>
          <a:solidFill>
            <a:srgbClr val="E3ED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4034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Probabilistic semantic labeling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the query pair</a:t>
            </a:r>
          </a:p>
          <a:p>
            <a:r>
              <a:rPr lang="en-US" dirty="0" smtClean="0"/>
              <a:t>Label each query shape with the classifiers</a:t>
            </a:r>
          </a:p>
        </p:txBody>
      </p:sp>
      <p:pic>
        <p:nvPicPr>
          <p:cNvPr id="11" name="Picture 10" descr="overview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133600"/>
            <a:ext cx="462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Probabilistic semantic labeling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overview0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667573"/>
            <a:ext cx="6477000" cy="456154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49530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Output: probabilities per 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Joint labeling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joint_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9359" y="1791469"/>
            <a:ext cx="6078682" cy="4548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Joint labeling: feature pairing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 descr="joint_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70296"/>
            <a:ext cx="3429000" cy="241824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4876799"/>
            <a:ext cx="8305800" cy="14478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Select assignments between corresponding features</a:t>
            </a:r>
          </a:p>
          <a:p>
            <a:r>
              <a:rPr lang="en-US" dirty="0" smtClean="0"/>
              <a:t>Incorporate learning: learn how to distinguish correct from incorrect matches, based on the training set</a:t>
            </a:r>
          </a:p>
        </p:txBody>
      </p:sp>
      <p:pic>
        <p:nvPicPr>
          <p:cNvPr id="11" name="Picture 10" descr="learning_matching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3752" y="1764792"/>
            <a:ext cx="3956298" cy="2423160"/>
          </a:xfrm>
          <a:prstGeom prst="rect">
            <a:avLst/>
          </a:prstGeom>
        </p:spPr>
      </p:pic>
      <p:pic>
        <p:nvPicPr>
          <p:cNvPr id="12" name="Picture 11" descr="learning_matching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767840"/>
            <a:ext cx="3956298" cy="2423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8794" y="4114800"/>
            <a:ext cx="1607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Query shapes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2191" y="4114800"/>
            <a:ext cx="188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Prior knowledge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Semantic-level processing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pic>
        <p:nvPicPr>
          <p:cNvPr id="8" name="Picture 7" descr="att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6718" y="1743599"/>
            <a:ext cx="992764" cy="1612490"/>
          </a:xfrm>
          <a:prstGeom prst="rect">
            <a:avLst/>
          </a:prstGeom>
        </p:spPr>
      </p:pic>
      <p:pic>
        <p:nvPicPr>
          <p:cNvPr id="9" name="Picture 8" descr="ga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9142" y="4029599"/>
            <a:ext cx="2273998" cy="1556887"/>
          </a:xfrm>
          <a:prstGeom prst="rect">
            <a:avLst/>
          </a:prstGeom>
        </p:spPr>
      </p:pic>
      <p:pic>
        <p:nvPicPr>
          <p:cNvPr id="10" name="Picture 9" descr="kalogerak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771" y="4181999"/>
            <a:ext cx="1748658" cy="1467749"/>
          </a:xfrm>
          <a:prstGeom prst="rect">
            <a:avLst/>
          </a:prstGeom>
        </p:spPr>
      </p:pic>
      <p:pic>
        <p:nvPicPr>
          <p:cNvPr id="12" name="Picture 11" descr="sima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4700" y="1743599"/>
            <a:ext cx="2743200" cy="1612490"/>
          </a:xfrm>
          <a:prstGeom prst="rect">
            <a:avLst/>
          </a:prstGeom>
        </p:spPr>
      </p:pic>
      <p:pic>
        <p:nvPicPr>
          <p:cNvPr id="14" name="Picture 13" descr="xu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7285" y="1667399"/>
            <a:ext cx="2365430" cy="1612490"/>
          </a:xfrm>
          <a:prstGeom prst="rect">
            <a:avLst/>
          </a:prstGeom>
        </p:spPr>
      </p:pic>
      <p:pic>
        <p:nvPicPr>
          <p:cNvPr id="15" name="Picture 14" descr="mitra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6055" y="4105799"/>
            <a:ext cx="1619290" cy="16092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90741" y="570599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Abstraction of shapes</a:t>
            </a:r>
          </a:p>
          <a:p>
            <a:pPr algn="ctr"/>
            <a:r>
              <a:rPr lang="en-US" sz="1200" dirty="0" err="1" smtClean="0"/>
              <a:t>Mehra</a:t>
            </a:r>
            <a:r>
              <a:rPr lang="en-US" sz="1200" dirty="0" smtClean="0"/>
              <a:t> et al. </a:t>
            </a:r>
            <a:r>
              <a:rPr lang="en-US" sz="1200" dirty="0" err="1" smtClean="0"/>
              <a:t>SIGAsia</a:t>
            </a:r>
            <a:r>
              <a:rPr lang="en-US" sz="1200" dirty="0" smtClean="0"/>
              <a:t> 2009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429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Joint-aware manipulation</a:t>
            </a:r>
          </a:p>
          <a:p>
            <a:pPr algn="ctr"/>
            <a:r>
              <a:rPr lang="en-US" sz="1200" dirty="0" err="1" smtClean="0"/>
              <a:t>Xu</a:t>
            </a:r>
            <a:r>
              <a:rPr lang="en-US" sz="1200" dirty="0" smtClean="0"/>
              <a:t> et al. SIGGRAPH 2009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00" y="57251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Illustrating assemblies</a:t>
            </a:r>
          </a:p>
          <a:p>
            <a:pPr algn="ctr"/>
            <a:r>
              <a:rPr lang="en-US" sz="1200" dirty="0" err="1" smtClean="0"/>
              <a:t>Mitra</a:t>
            </a:r>
            <a:r>
              <a:rPr lang="en-US" sz="1200" dirty="0" smtClean="0"/>
              <a:t> et al. SIG 2010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0400" y="3429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Multi-objective optimization</a:t>
            </a:r>
          </a:p>
          <a:p>
            <a:pPr algn="ctr"/>
            <a:r>
              <a:rPr lang="en-US" sz="1200" dirty="0" err="1" smtClean="0"/>
              <a:t>Simari</a:t>
            </a:r>
            <a:r>
              <a:rPr lang="en-US" sz="1200" dirty="0" smtClean="0"/>
              <a:t> et al. SGP 2009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5709047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Learning segmentation</a:t>
            </a:r>
          </a:p>
          <a:p>
            <a:pPr algn="ctr"/>
            <a:r>
              <a:rPr lang="en-US" sz="1200" dirty="0" err="1" smtClean="0"/>
              <a:t>Kalogerakis</a:t>
            </a:r>
            <a:r>
              <a:rPr lang="en-US" sz="1200" dirty="0" smtClean="0"/>
              <a:t> et al. SIG 2010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Understanding shapes</a:t>
            </a:r>
          </a:p>
          <a:p>
            <a:pPr algn="ctr"/>
            <a:r>
              <a:rPr lang="en-US" sz="1200" dirty="0" err="1" smtClean="0"/>
              <a:t>Attene</a:t>
            </a:r>
            <a:r>
              <a:rPr lang="en-US" sz="1200" dirty="0" smtClean="0"/>
              <a:t> et al. CG 2006</a:t>
            </a:r>
            <a:endParaRPr lang="en-US" sz="1200" dirty="0"/>
          </a:p>
        </p:txBody>
      </p:sp>
      <p:sp>
        <p:nvSpPr>
          <p:cNvPr id="26" name="Freeform 25"/>
          <p:cNvSpPr/>
          <p:nvPr/>
        </p:nvSpPr>
        <p:spPr>
          <a:xfrm>
            <a:off x="853440" y="1645920"/>
            <a:ext cx="5394960" cy="4648200"/>
          </a:xfrm>
          <a:custGeom>
            <a:avLst/>
            <a:gdLst>
              <a:gd name="connsiteX0" fmla="*/ 0 w 5394960"/>
              <a:gd name="connsiteY0" fmla="*/ 15240 h 4648200"/>
              <a:gd name="connsiteX1" fmla="*/ 0 w 5394960"/>
              <a:gd name="connsiteY1" fmla="*/ 4648200 h 4648200"/>
              <a:gd name="connsiteX2" fmla="*/ 2255520 w 5394960"/>
              <a:gd name="connsiteY2" fmla="*/ 4648200 h 4648200"/>
              <a:gd name="connsiteX3" fmla="*/ 2286000 w 5394960"/>
              <a:gd name="connsiteY3" fmla="*/ 2346960 h 4648200"/>
              <a:gd name="connsiteX4" fmla="*/ 5394960 w 5394960"/>
              <a:gd name="connsiteY4" fmla="*/ 2346960 h 4648200"/>
              <a:gd name="connsiteX5" fmla="*/ 5394960 w 5394960"/>
              <a:gd name="connsiteY5" fmla="*/ 0 h 4648200"/>
              <a:gd name="connsiteX6" fmla="*/ 0 w 5394960"/>
              <a:gd name="connsiteY6" fmla="*/ 1524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4960" h="4648200">
                <a:moveTo>
                  <a:pt x="0" y="15240"/>
                </a:moveTo>
                <a:lnTo>
                  <a:pt x="0" y="4648200"/>
                </a:lnTo>
                <a:lnTo>
                  <a:pt x="2255520" y="4648200"/>
                </a:lnTo>
                <a:lnTo>
                  <a:pt x="2286000" y="2346960"/>
                </a:lnTo>
                <a:lnTo>
                  <a:pt x="5394960" y="2346960"/>
                </a:lnTo>
                <a:lnTo>
                  <a:pt x="5394960" y="0"/>
                </a:lnTo>
                <a:lnTo>
                  <a:pt x="0" y="1524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24200" y="1638795"/>
            <a:ext cx="5829794" cy="4685805"/>
          </a:xfrm>
          <a:custGeom>
            <a:avLst/>
            <a:gdLst>
              <a:gd name="connsiteX0" fmla="*/ 11875 w 5842660"/>
              <a:gd name="connsiteY0" fmla="*/ 2351314 h 4619501"/>
              <a:gd name="connsiteX1" fmla="*/ 3111335 w 5842660"/>
              <a:gd name="connsiteY1" fmla="*/ 2351314 h 4619501"/>
              <a:gd name="connsiteX2" fmla="*/ 3135086 w 5842660"/>
              <a:gd name="connsiteY2" fmla="*/ 0 h 4619501"/>
              <a:gd name="connsiteX3" fmla="*/ 5842660 w 5842660"/>
              <a:gd name="connsiteY3" fmla="*/ 0 h 4619501"/>
              <a:gd name="connsiteX4" fmla="*/ 5830784 w 5842660"/>
              <a:gd name="connsiteY4" fmla="*/ 4619501 h 4619501"/>
              <a:gd name="connsiteX5" fmla="*/ 0 w 5842660"/>
              <a:gd name="connsiteY5" fmla="*/ 4595750 h 4619501"/>
              <a:gd name="connsiteX6" fmla="*/ 11875 w 5842660"/>
              <a:gd name="connsiteY6" fmla="*/ 2351314 h 461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2660" h="4619501">
                <a:moveTo>
                  <a:pt x="11875" y="2351314"/>
                </a:moveTo>
                <a:lnTo>
                  <a:pt x="3111335" y="2351314"/>
                </a:lnTo>
                <a:lnTo>
                  <a:pt x="3135086" y="0"/>
                </a:lnTo>
                <a:lnTo>
                  <a:pt x="5842660" y="0"/>
                </a:lnTo>
                <a:cubicBezTo>
                  <a:pt x="5838701" y="1539834"/>
                  <a:pt x="5834743" y="3079667"/>
                  <a:pt x="5830784" y="4619501"/>
                </a:cubicBezTo>
                <a:lnTo>
                  <a:pt x="0" y="4595750"/>
                </a:lnTo>
                <a:cubicBezTo>
                  <a:pt x="3958" y="3847605"/>
                  <a:pt x="7917" y="3099459"/>
                  <a:pt x="11875" y="235131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2" grpId="0" animBg="1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Joint labeling: graph labeling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joint_overvie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83" y="2093517"/>
            <a:ext cx="5707317" cy="1792683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4267200"/>
            <a:ext cx="8305800" cy="19050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Optimal labeling of a graph given by both shapes</a:t>
            </a:r>
          </a:p>
          <a:p>
            <a:r>
              <a:rPr lang="en-US" dirty="0" smtClean="0"/>
              <a:t>Graph incorporates </a:t>
            </a:r>
            <a:r>
              <a:rPr lang="en-US" dirty="0" smtClean="0">
                <a:solidFill>
                  <a:srgbClr val="0080EC"/>
                </a:solidFill>
              </a:rPr>
              <a:t>face adjacencies</a:t>
            </a:r>
            <a:r>
              <a:rPr lang="en-US" dirty="0" smtClean="0"/>
              <a:t> and the </a:t>
            </a:r>
            <a:r>
              <a:rPr lang="en-US" dirty="0" err="1" smtClean="0">
                <a:solidFill>
                  <a:srgbClr val="C00000"/>
                </a:solidFill>
              </a:rPr>
              <a:t>pairwise</a:t>
            </a:r>
            <a:r>
              <a:rPr lang="en-US" dirty="0" smtClean="0">
                <a:solidFill>
                  <a:srgbClr val="C00000"/>
                </a:solidFill>
              </a:rPr>
              <a:t>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Joint labeling: labeling energy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equatio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34757"/>
            <a:ext cx="8077200" cy="745915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4515534" y="3716804"/>
            <a:ext cx="265331" cy="2590800"/>
          </a:xfrm>
          <a:prstGeom prst="rightBrace">
            <a:avLst>
              <a:gd name="adj1" fmla="val 8333"/>
              <a:gd name="adj2" fmla="val 48471"/>
            </a:avLst>
          </a:prstGeom>
          <a:ln w="28575">
            <a:solidFill>
              <a:srgbClr val="D44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5400000">
            <a:off x="7411134" y="3716804"/>
            <a:ext cx="265331" cy="2590800"/>
          </a:xfrm>
          <a:prstGeom prst="rightBrace">
            <a:avLst>
              <a:gd name="adj1" fmla="val 8333"/>
              <a:gd name="adj2" fmla="val 47294"/>
            </a:avLst>
          </a:prstGeom>
          <a:ln w="28575">
            <a:solidFill>
              <a:srgbClr val="0080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2077134" y="4326404"/>
            <a:ext cx="265331" cy="1371600"/>
          </a:xfrm>
          <a:prstGeom prst="rightBrace">
            <a:avLst>
              <a:gd name="adj1" fmla="val 8333"/>
              <a:gd name="adj2" fmla="val 4755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5221069"/>
            <a:ext cx="2590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EC"/>
                </a:solidFill>
              </a:rPr>
              <a:t>Edge length</a:t>
            </a:r>
          </a:p>
          <a:p>
            <a:pPr algn="ctr"/>
            <a:r>
              <a:rPr lang="en-US" dirty="0" smtClean="0">
                <a:solidFill>
                  <a:srgbClr val="0080EC"/>
                </a:solidFill>
              </a:rPr>
              <a:t>Dihedral angle</a:t>
            </a:r>
            <a:endParaRPr lang="en-US" dirty="0">
              <a:solidFill>
                <a:srgbClr val="0080E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5221069"/>
            <a:ext cx="2438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44346"/>
                </a:solidFill>
              </a:rPr>
              <a:t>Assignment probability via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2972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Probabilistic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labels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6" name="Picture 15" descr="joint_overview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483" y="2093517"/>
            <a:ext cx="5707317" cy="179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Joint labeling: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4267199"/>
            <a:ext cx="8305800" cy="190500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Labeling solved with graph cuts[BVZ01]</a:t>
            </a:r>
          </a:p>
          <a:p>
            <a:r>
              <a:rPr lang="en-US" sz="3000" dirty="0" smtClean="0"/>
              <a:t>Optimal parameters are selected with a multi-level grid search on training data</a:t>
            </a:r>
          </a:p>
        </p:txBody>
      </p:sp>
      <p:pic>
        <p:nvPicPr>
          <p:cNvPr id="9" name="Picture 8" descr="joint_overvie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83" y="2093517"/>
            <a:ext cx="5707317" cy="1792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8534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Deterministic labeling and part correspondence</a:t>
            </a:r>
          </a:p>
        </p:txBody>
      </p:sp>
      <p:pic>
        <p:nvPicPr>
          <p:cNvPr id="9" name="Picture 8" descr="joint_final_res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752600"/>
            <a:ext cx="4455136" cy="3638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3058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Two datasets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Man-made shapes (our dataset): </a:t>
            </a:r>
            <a:r>
              <a:rPr lang="en-US" dirty="0" smtClean="0"/>
              <a:t>large geometric and topological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of man-made shapes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datas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56984"/>
            <a:ext cx="8153400" cy="469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305800" cy="2743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datasets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Man-made shapes (our dataset): </a:t>
            </a:r>
            <a:r>
              <a:rPr lang="en-US" dirty="0" smtClean="0"/>
              <a:t>large geometric and topological variability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Segmentation benchmark[CGF09] with the labels of </a:t>
            </a:r>
            <a:r>
              <a:rPr lang="en-US" b="1" dirty="0" err="1" smtClean="0"/>
              <a:t>Kalogerakis</a:t>
            </a:r>
            <a:r>
              <a:rPr lang="en-US" b="1" dirty="0" smtClean="0"/>
              <a:t> et al.[KHS10]:</a:t>
            </a:r>
            <a:r>
              <a:rPr lang="en-US" dirty="0" smtClean="0"/>
              <a:t> we selected organic shapes in different 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83058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datasets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Man-made shapes (our dataset): </a:t>
            </a:r>
            <a:r>
              <a:rPr lang="en-US" dirty="0" smtClean="0"/>
              <a:t>large geometric and topological variability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/>
              <a:t>Segmentation benchmark[CGF09] with the labels of </a:t>
            </a:r>
            <a:r>
              <a:rPr lang="en-US" b="1" dirty="0" err="1" smtClean="0"/>
              <a:t>Kalogerakis</a:t>
            </a:r>
            <a:r>
              <a:rPr lang="en-US" b="1" dirty="0" smtClean="0"/>
              <a:t> et al.[KHS10]:</a:t>
            </a:r>
            <a:r>
              <a:rPr lang="en-US" dirty="0" smtClean="0"/>
              <a:t> we selected organic shapes in different poses</a:t>
            </a:r>
          </a:p>
          <a:p>
            <a:r>
              <a:rPr lang="en-US" dirty="0" smtClean="0"/>
              <a:t>60% of training shapes, 40% test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Classifier training: ¾ of training set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Parameter training: ¼ of training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Qualitative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" name="Picture 11" descr="new_resul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09106"/>
            <a:ext cx="8382000" cy="360347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3058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Significant geometry changes and topological variations</a:t>
            </a:r>
          </a:p>
          <a:p>
            <a:r>
              <a:rPr lang="en-US" dirty="0" smtClean="0"/>
              <a:t>Different numbers of parts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163068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086600" y="160020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15840" y="3505200"/>
            <a:ext cx="19812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350520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62000" y="163068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358140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: Qualitative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" name="Picture 11" descr="new_resul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46775"/>
            <a:ext cx="8382000" cy="333277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305800" cy="114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Significant geometry changes and topological variations</a:t>
            </a:r>
          </a:p>
          <a:p>
            <a:r>
              <a:rPr lang="en-US" dirty="0" smtClean="0"/>
              <a:t>Different numbers of parts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600" y="160020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1600200"/>
            <a:ext cx="19812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600200"/>
            <a:ext cx="1752600" cy="17526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85800" y="3505200"/>
            <a:ext cx="1752600" cy="1447800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correspondence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3" name="Picture 12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534" y="1674690"/>
            <a:ext cx="5351548" cy="39641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90600" y="571053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Understand the shapes  →  Relate their elements/parts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: Qualitative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" name="Picture 11" descr="new_resul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526675"/>
            <a:ext cx="8457592" cy="189292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Pose variations</a:t>
            </a:r>
          </a:p>
          <a:p>
            <a:r>
              <a:rPr lang="en-US" dirty="0" smtClean="0"/>
              <a:t>Results similar to content-driven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Failure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8305800" cy="16002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Insufficient prior knowledge</a:t>
            </a:r>
          </a:p>
          <a:p>
            <a:r>
              <a:rPr lang="en-US" dirty="0" smtClean="0"/>
              <a:t>Labeling parameters miss small segments</a:t>
            </a:r>
          </a:p>
          <a:p>
            <a:r>
              <a:rPr lang="en-US" dirty="0" smtClean="0"/>
              <a:t>Limitations of the shape descriptors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" name="Picture 11" descr="new_resul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133600"/>
            <a:ext cx="7280676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200" y="1905000"/>
            <a:ext cx="2514600" cy="2514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Joint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199"/>
            <a:ext cx="8305800" cy="11430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 </a:t>
            </a:r>
            <a:r>
              <a:rPr lang="en-US" b="1" dirty="0" smtClean="0"/>
              <a:t>accurate correspondence </a:t>
            </a:r>
            <a:r>
              <a:rPr lang="en-US" dirty="0" smtClean="0"/>
              <a:t>can still be obtained when there is enough </a:t>
            </a:r>
            <a:r>
              <a:rPr lang="en-US" b="1" dirty="0" smtClean="0"/>
              <a:t>similarity between the shapes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joint_labeling_result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33600"/>
            <a:ext cx="8534400" cy="22518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267200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96B51"/>
                </a:solidFill>
              </a:rPr>
              <a:t>Knowledge  only</a:t>
            </a:r>
            <a:endParaRPr lang="en-US" dirty="0">
              <a:solidFill>
                <a:srgbClr val="796B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96B51"/>
                </a:solidFill>
              </a:rPr>
              <a:t>Knowledge + content</a:t>
            </a:r>
            <a:endParaRPr lang="en-US" dirty="0">
              <a:solidFill>
                <a:srgbClr val="796B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9642" y="427886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96B51"/>
                </a:solidFill>
              </a:rPr>
              <a:t>Knowledge  only</a:t>
            </a:r>
            <a:endParaRPr lang="en-US" dirty="0">
              <a:solidFill>
                <a:srgbClr val="796B5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278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96B51"/>
                </a:solidFill>
              </a:rPr>
              <a:t>Knowledge + content</a:t>
            </a:r>
            <a:endParaRPr lang="en-US" dirty="0">
              <a:solidFill>
                <a:srgbClr val="796B5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2057400"/>
            <a:ext cx="2209800" cy="2590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86600" y="2057400"/>
            <a:ext cx="2057400" cy="2590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Statistical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399"/>
            <a:ext cx="8305800" cy="11430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Average accuracy over 5 experiments</a:t>
            </a:r>
          </a:p>
          <a:p>
            <a:r>
              <a:rPr lang="en-US" dirty="0" smtClean="0"/>
              <a:t>Label accuracy in relation to ground-truth labeling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0" y="1905000"/>
          <a:ext cx="2438400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Corr.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Candle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Chair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Lamp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Vase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81400" y="1905000"/>
          <a:ext cx="2438400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Corr.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Airplane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Bird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Fish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24600" y="1905000"/>
          <a:ext cx="2438400" cy="200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</a:tblGrid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Corr.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FourLeg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Hand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r>
                        <a:rPr lang="en-US" dirty="0" smtClean="0"/>
                        <a:t>Octopus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1859280" y="3048000"/>
            <a:ext cx="228600" cy="2362200"/>
          </a:xfrm>
          <a:prstGeom prst="rightBrace">
            <a:avLst>
              <a:gd name="adj1" fmla="val 8333"/>
              <a:gd name="adj2" fmla="val 47294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6057900" y="1638300"/>
            <a:ext cx="228600" cy="5181600"/>
          </a:xfrm>
          <a:prstGeom prst="rightBrace">
            <a:avLst>
              <a:gd name="adj1" fmla="val 8333"/>
              <a:gd name="adj2" fmla="val 47294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441960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90%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89%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162"/>
            <a:ext cx="8534400" cy="960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to content-driven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" name="Picture 15" descr="ddsc_comparis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9" y="1600200"/>
            <a:ext cx="8048923" cy="3460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49530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Deformation-driven approach [ZSCO*07]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(Content-driven)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4953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Our approach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1752600"/>
            <a:ext cx="3200400" cy="3886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6200" y="1676400"/>
            <a:ext cx="1752600" cy="3352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95801"/>
            <a:ext cx="83058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Unsupervised, semi-supervised method</a:t>
            </a:r>
          </a:p>
          <a:p>
            <a:r>
              <a:rPr lang="en-US" dirty="0" smtClean="0"/>
              <a:t>Improvement in shape descriptors</a:t>
            </a:r>
          </a:p>
          <a:p>
            <a:r>
              <a:rPr lang="en-US" dirty="0" smtClean="0"/>
              <a:t>Ultimate goal: Learn the </a:t>
            </a:r>
            <a:r>
              <a:rPr lang="en-US" i="1" dirty="0" smtClean="0"/>
              <a:t>functionality</a:t>
            </a:r>
            <a:r>
              <a:rPr lang="en-US" dirty="0" smtClean="0"/>
              <a:t> of parts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611562"/>
            <a:ext cx="83058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6B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796B5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96B5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305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Challenging correspondence cases are solved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approach: Content-analysis (traditional approach) + knowledge-driven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" name="Picture 7" descr="new_result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395" y="1768825"/>
            <a:ext cx="7938409" cy="3412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410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We greatly thank the reviewers, researchers that made their datasets and code available, and funding agencies.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correspondence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12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534" y="1674690"/>
            <a:ext cx="5351548" cy="39641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5710535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Understand the shapes  →  Relate their elements/parts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shape correspondence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 descr="apps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094481"/>
            <a:ext cx="2408330" cy="1172786"/>
          </a:xfrm>
          <a:prstGeom prst="rect">
            <a:avLst/>
          </a:prstGeom>
        </p:spPr>
      </p:pic>
      <p:pic>
        <p:nvPicPr>
          <p:cNvPr id="10" name="Picture 9" descr="apps1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950" y="1956055"/>
            <a:ext cx="2109918" cy="1302693"/>
          </a:xfrm>
          <a:prstGeom prst="rect">
            <a:avLst/>
          </a:prstGeom>
        </p:spPr>
      </p:pic>
      <p:pic>
        <p:nvPicPr>
          <p:cNvPr id="12" name="Picture 11" descr="app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7721" y="1956055"/>
            <a:ext cx="2853358" cy="1164100"/>
          </a:xfrm>
          <a:prstGeom prst="rect">
            <a:avLst/>
          </a:prstGeom>
        </p:spPr>
      </p:pic>
      <p:pic>
        <p:nvPicPr>
          <p:cNvPr id="13" name="Picture 12" descr="apps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5436" y="4094481"/>
            <a:ext cx="5149964" cy="1406789"/>
          </a:xfrm>
          <a:prstGeom prst="rect">
            <a:avLst/>
          </a:prstGeom>
        </p:spPr>
      </p:pic>
      <p:pic>
        <p:nvPicPr>
          <p:cNvPr id="14" name="Picture 13" descr="apps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16619" y="1956055"/>
            <a:ext cx="2574981" cy="1192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809" y="32105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Registration</a:t>
            </a:r>
          </a:p>
          <a:p>
            <a:pPr algn="ctr"/>
            <a:r>
              <a:rPr lang="en-US" sz="1200" dirty="0" err="1" smtClean="0"/>
              <a:t>Gelfand</a:t>
            </a:r>
            <a:r>
              <a:rPr lang="en-US" sz="1200" dirty="0" smtClean="0"/>
              <a:t> et al. SGP 2005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32105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Texture mapping</a:t>
            </a:r>
          </a:p>
          <a:p>
            <a:pPr algn="ctr"/>
            <a:r>
              <a:rPr lang="en-US" sz="1200" dirty="0" err="1" smtClean="0"/>
              <a:t>Kraevoy</a:t>
            </a:r>
            <a:r>
              <a:rPr lang="en-US" sz="1200" dirty="0" smtClean="0"/>
              <a:t> et al. SIG 2003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4909" y="32105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Morphable</a:t>
            </a:r>
            <a:r>
              <a:rPr lang="en-US" sz="1600" dirty="0" smtClean="0"/>
              <a:t> faces</a:t>
            </a:r>
          </a:p>
          <a:p>
            <a:pPr algn="ctr"/>
            <a:r>
              <a:rPr lang="en-US" sz="1200" dirty="0" err="1" smtClean="0"/>
              <a:t>Blanz</a:t>
            </a:r>
            <a:r>
              <a:rPr lang="en-US" sz="1200" dirty="0" smtClean="0"/>
              <a:t> et al. SIG 1999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665" y="55245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Body modeling</a:t>
            </a:r>
          </a:p>
          <a:p>
            <a:pPr algn="ctr"/>
            <a:r>
              <a:rPr lang="en-US" sz="1200" dirty="0" smtClean="0"/>
              <a:t>Allen et al. SIG 2003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8718" y="55245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Deformation transfer – Attribute transfer</a:t>
            </a:r>
          </a:p>
          <a:p>
            <a:pPr algn="ctr"/>
            <a:r>
              <a:rPr lang="en-US" sz="1200" dirty="0" smtClean="0"/>
              <a:t>Sumner et al. SIG 2004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124200" y="1676400"/>
            <a:ext cx="3124200" cy="2209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1676400"/>
            <a:ext cx="2743200" cy="2209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4038600"/>
            <a:ext cx="2667000" cy="2133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33800" y="4038600"/>
            <a:ext cx="5257800" cy="2209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" y="1676400"/>
            <a:ext cx="2286000" cy="22098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Content-driven shape correspondence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zha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2458" y="1600200"/>
            <a:ext cx="2528675" cy="1524000"/>
          </a:xfrm>
          <a:prstGeom prst="rect">
            <a:avLst/>
          </a:prstGeom>
        </p:spPr>
      </p:pic>
      <p:pic>
        <p:nvPicPr>
          <p:cNvPr id="8" name="Picture 7" descr="a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7328" y="4038600"/>
            <a:ext cx="2476144" cy="1447800"/>
          </a:xfrm>
          <a:prstGeom prst="rect">
            <a:avLst/>
          </a:prstGeom>
        </p:spPr>
      </p:pic>
      <p:pic>
        <p:nvPicPr>
          <p:cNvPr id="10" name="Picture 9" descr="ja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3927" y="1524000"/>
            <a:ext cx="2951746" cy="1523999"/>
          </a:xfrm>
          <a:prstGeom prst="rect">
            <a:avLst/>
          </a:prstGeom>
        </p:spPr>
      </p:pic>
      <p:pic>
        <p:nvPicPr>
          <p:cNvPr id="11" name="Picture 10" descr="lipm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1841" y="3962400"/>
            <a:ext cx="2355918" cy="1447800"/>
          </a:xfrm>
          <a:prstGeom prst="rect">
            <a:avLst/>
          </a:prstGeom>
        </p:spPr>
      </p:pic>
      <p:pic>
        <p:nvPicPr>
          <p:cNvPr id="12" name="Picture 11" descr="funkhouser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70400" y="1600201"/>
            <a:ext cx="1270000" cy="1563742"/>
          </a:xfrm>
          <a:prstGeom prst="rect">
            <a:avLst/>
          </a:prstGeom>
        </p:spPr>
      </p:pic>
      <p:pic>
        <p:nvPicPr>
          <p:cNvPr id="13" name="Picture 12" descr="tevs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3359" y="4114800"/>
            <a:ext cx="1646873" cy="1447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Spectral correspondence</a:t>
            </a:r>
          </a:p>
          <a:p>
            <a:pPr algn="ctr"/>
            <a:r>
              <a:rPr lang="en-US" sz="1200" dirty="0" smtClean="0"/>
              <a:t>Jain et al. IJSM 2007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31395" y="3276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Deformation-driven</a:t>
            </a:r>
          </a:p>
          <a:p>
            <a:pPr algn="ctr"/>
            <a:r>
              <a:rPr lang="en-US" sz="1200" dirty="0" smtClean="0"/>
              <a:t>Zhang et al. SGP 2008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3276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Priority-driven search </a:t>
            </a:r>
          </a:p>
          <a:p>
            <a:pPr algn="ctr"/>
            <a:r>
              <a:rPr lang="en-US" sz="1200" dirty="0" err="1" smtClean="0"/>
              <a:t>Funkhouser</a:t>
            </a:r>
            <a:r>
              <a:rPr lang="en-US" sz="1200" dirty="0" smtClean="0"/>
              <a:t> et al. SGP 2006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Electors voting</a:t>
            </a:r>
          </a:p>
          <a:p>
            <a:pPr algn="ctr"/>
            <a:r>
              <a:rPr lang="en-US" sz="1200" dirty="0" smtClean="0"/>
              <a:t>Au et al. EG 2010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876300" y="5638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Möbius</a:t>
            </a:r>
            <a:r>
              <a:rPr lang="en-US" sz="1600" dirty="0" smtClean="0"/>
              <a:t> voting</a:t>
            </a:r>
          </a:p>
          <a:p>
            <a:pPr algn="ctr"/>
            <a:r>
              <a:rPr lang="en-US" sz="1200" dirty="0" err="1" smtClean="0"/>
              <a:t>Lipman</a:t>
            </a:r>
            <a:r>
              <a:rPr lang="en-US" sz="1200" dirty="0" smtClean="0"/>
              <a:t> et al. SIG 2009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83795" y="563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Landmark sampling</a:t>
            </a:r>
          </a:p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Tevs</a:t>
            </a:r>
            <a:r>
              <a:rPr lang="en-US" sz="1200" dirty="0" smtClean="0">
                <a:solidFill>
                  <a:srgbClr val="FF0000"/>
                </a:solidFill>
              </a:rPr>
              <a:t> et al. EG 2011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Content-driven shape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57800"/>
            <a:ext cx="83058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Shapes with significant variability in geometry and topology</a:t>
            </a:r>
          </a:p>
          <a:p>
            <a:r>
              <a:rPr lang="en-US" dirty="0" smtClean="0"/>
              <a:t>Geometrical  and structural similarities can be violated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752600"/>
            <a:ext cx="4343400" cy="317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9200"/>
            <a:ext cx="8305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 a semantic analysis of the shapes</a:t>
            </a:r>
          </a:p>
          <a:p>
            <a:r>
              <a:rPr lang="en-US" dirty="0" smtClean="0"/>
              <a:t>By using prior knowledge </a:t>
            </a:r>
            <a:r>
              <a:rPr lang="en-US" b="1" dirty="0" smtClean="0"/>
              <a:t>and</a:t>
            </a:r>
            <a:r>
              <a:rPr lang="en-US" dirty="0" smtClean="0"/>
              <a:t>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2192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3D segmentation and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Kalogerakis</a:t>
            </a:r>
            <a:r>
              <a:rPr lang="en-US" sz="2800" dirty="0" smtClean="0"/>
              <a:t> et al. [2010]: first mesh segmentation and labeling approach based on prior knowledge</a:t>
            </a:r>
          </a:p>
          <a:p>
            <a:r>
              <a:rPr lang="en-US" sz="2800" dirty="0" smtClean="0"/>
              <a:t>Our approach shares similarities with their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Kaick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Prior Knowledge for Part Correspondence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teaser_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0106" y="1727352"/>
            <a:ext cx="3298294" cy="2768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2011-PresentationTemplate">
  <a:themeElements>
    <a:clrScheme name="EG2011">
      <a:dk1>
        <a:srgbClr val="2C67B1"/>
      </a:dk1>
      <a:lt1>
        <a:srgbClr val="F2F2F2"/>
      </a:lt1>
      <a:dk2>
        <a:srgbClr val="18424D"/>
      </a:dk2>
      <a:lt2>
        <a:srgbClr val="FFFFFF"/>
      </a:lt2>
      <a:accent1>
        <a:srgbClr val="548DD4"/>
      </a:accent1>
      <a:accent2>
        <a:srgbClr val="17365D"/>
      </a:accent2>
      <a:accent3>
        <a:srgbClr val="92CDDC"/>
      </a:accent3>
      <a:accent4>
        <a:srgbClr val="31859B"/>
      </a:accent4>
      <a:accent5>
        <a:srgbClr val="B2A2C7"/>
      </a:accent5>
      <a:accent6>
        <a:srgbClr val="5F497A"/>
      </a:accent6>
      <a:hlink>
        <a:srgbClr val="FAC08F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1855</Words>
  <Application>Microsoft Office PowerPoint</Application>
  <PresentationFormat>On-screen Show (4:3)</PresentationFormat>
  <Paragraphs>360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EG2011-PresentationTemplate</vt:lpstr>
      <vt:lpstr>Prior Knowledge for Part Correspondence</vt:lpstr>
      <vt:lpstr>Semantic-level processing</vt:lpstr>
      <vt:lpstr>Shape correspondence</vt:lpstr>
      <vt:lpstr>Shape correspondence</vt:lpstr>
      <vt:lpstr>Applications of shape correspondence</vt:lpstr>
      <vt:lpstr>Content-driven shape correspondence</vt:lpstr>
      <vt:lpstr>Content-driven shape correspondence</vt:lpstr>
      <vt:lpstr>This paper</vt:lpstr>
      <vt:lpstr>Learning 3D segmentation and labeling</vt:lpstr>
      <vt:lpstr>Prior knowledge</vt:lpstr>
      <vt:lpstr>Content-analysis</vt:lpstr>
      <vt:lpstr>Contributions</vt:lpstr>
      <vt:lpstr>Overview of the method</vt:lpstr>
      <vt:lpstr>1. Probabilistic semantic labeling</vt:lpstr>
      <vt:lpstr>1. Probabilistic semantic labeling</vt:lpstr>
      <vt:lpstr>1. Probabilistic semantic labeling</vt:lpstr>
      <vt:lpstr>1. Probabilistic semantic labeling</vt:lpstr>
      <vt:lpstr>2. Joint labeling</vt:lpstr>
      <vt:lpstr>2. Joint labeling: feature pairing</vt:lpstr>
      <vt:lpstr>2. Joint labeling: graph labeling</vt:lpstr>
      <vt:lpstr>2. Joint labeling: labeling energy</vt:lpstr>
      <vt:lpstr>2. Joint labeling: optimization</vt:lpstr>
      <vt:lpstr>Final result</vt:lpstr>
      <vt:lpstr>Experiments</vt:lpstr>
      <vt:lpstr>Dataset of man-made shapes</vt:lpstr>
      <vt:lpstr>Experiments</vt:lpstr>
      <vt:lpstr>Experiments</vt:lpstr>
      <vt:lpstr>Results: Qualitative comparison</vt:lpstr>
      <vt:lpstr>Results : Qualitative comparison</vt:lpstr>
      <vt:lpstr>Results : Qualitative comparison</vt:lpstr>
      <vt:lpstr>Results: Failure cases</vt:lpstr>
      <vt:lpstr>Results: Joint labeling</vt:lpstr>
      <vt:lpstr>Results: Statistical evaluation</vt:lpstr>
      <vt:lpstr>Comparison to content-driven approach</vt:lpstr>
      <vt:lpstr>Conclusions</vt:lpstr>
      <vt:lpstr>Thank you!</vt:lpstr>
    </vt:vector>
  </TitlesOfParts>
  <Company>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EG2011</dc:title>
  <dc:creator>Sinisa Milosavljevic</dc:creator>
  <cp:lastModifiedBy>Oliver van Kaick</cp:lastModifiedBy>
  <cp:revision>291</cp:revision>
  <dcterms:created xsi:type="dcterms:W3CDTF">2011-04-01T08:35:28Z</dcterms:created>
  <dcterms:modified xsi:type="dcterms:W3CDTF">2011-04-14T16:32:41Z</dcterms:modified>
</cp:coreProperties>
</file>